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268" r:id="rId5"/>
    <p:sldId id="269" r:id="rId6"/>
    <p:sldId id="274" r:id="rId7"/>
    <p:sldId id="275" r:id="rId8"/>
    <p:sldId id="270" r:id="rId9"/>
    <p:sldId id="272" r:id="rId10"/>
    <p:sldId id="271" r:id="rId11"/>
    <p:sldId id="273" r:id="rId12"/>
    <p:sldId id="276" r:id="rId13"/>
    <p:sldId id="277" r:id="rId14"/>
    <p:sldId id="279" r:id="rId15"/>
    <p:sldId id="278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25"/>
    <p:restoredTop sz="96064"/>
  </p:normalViewPr>
  <p:slideViewPr>
    <p:cSldViewPr snapToGrid="0" snapToObjects="1">
      <p:cViewPr>
        <p:scale>
          <a:sx n="88" d="100"/>
          <a:sy n="88" d="100"/>
        </p:scale>
        <p:origin x="1072" y="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119A2-C99A-5F43-BD59-4948CCE6B32B}" type="datetimeFigureOut">
              <a:rPr lang="en-US" smtClean="0"/>
              <a:t>7/19/20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072F4-348E-BC49-9687-995847D20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3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008EC7D-4B1F-2442-A2A5-E9ACAF3622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1D3DCC-9B14-254F-B064-DF19886850E4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14E65198-7108-834C-AC87-798081BF118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14A4A92C-0DCD-B642-9049-D25220735E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946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orcid.org/0000-0001-5751-3665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D9F64-5ABE-BC4F-A9FB-24869837F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9C435A-48C2-1F48-B79E-1894D9F7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756E3-7649-6549-A819-957A6C40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3172" y="415858"/>
            <a:ext cx="161856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66E55C2-4BA4-674E-8F86-91E817A67205}" type="datetime2">
              <a:rPr lang="en-ID" smtClean="0"/>
              <a:t>Sunday, 19 July 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5B374-EEC6-674D-8D9E-7066E68B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4494" y="6308910"/>
            <a:ext cx="2743200" cy="365125"/>
          </a:xfrm>
        </p:spPr>
        <p:txBody>
          <a:bodyPr/>
          <a:lstStyle/>
          <a:p>
            <a:fld id="{CEFC281B-C3BC-194E-A3C7-FBFF28B25D15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4088EF-53E1-924D-A9BE-F7A3C16EF616}"/>
              </a:ext>
            </a:extLst>
          </p:cNvPr>
          <p:cNvGrpSpPr/>
          <p:nvPr userDrawn="1"/>
        </p:nvGrpSpPr>
        <p:grpSpPr>
          <a:xfrm>
            <a:off x="389587" y="169037"/>
            <a:ext cx="3721498" cy="5638038"/>
            <a:chOff x="265045" y="265227"/>
            <a:chExt cx="3721498" cy="56380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DB98BB5-68C1-794D-830E-BDB7D789C7F9}"/>
                </a:ext>
              </a:extLst>
            </p:cNvPr>
            <p:cNvGrpSpPr/>
            <p:nvPr/>
          </p:nvGrpSpPr>
          <p:grpSpPr>
            <a:xfrm>
              <a:off x="265045" y="265227"/>
              <a:ext cx="3721498" cy="635691"/>
              <a:chOff x="400051" y="224868"/>
              <a:chExt cx="3721498" cy="635691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729440-2A08-5A47-9942-7C5BB8F2BF5C}"/>
                  </a:ext>
                </a:extLst>
              </p:cNvPr>
              <p:cNvSpPr txBox="1"/>
              <p:nvPr/>
            </p:nvSpPr>
            <p:spPr>
              <a:xfrm>
                <a:off x="1603636" y="224868"/>
                <a:ext cx="251791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Last Revised: </a:t>
                </a: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4A1273B3-599E-CD48-BFBF-F5947E5FE0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00051" y="225287"/>
                <a:ext cx="1134414" cy="635272"/>
              </a:xfrm>
              <a:prstGeom prst="rect">
                <a:avLst/>
              </a:prstGeom>
            </p:spPr>
          </p:pic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E09088C-6D79-D848-A824-877749AD1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6745" y="5386658"/>
              <a:ext cx="529398" cy="516607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D431-BC5F-E449-A08D-C8B560CAC53E}"/>
              </a:ext>
            </a:extLst>
          </p:cNvPr>
          <p:cNvSpPr/>
          <p:nvPr userDrawn="1"/>
        </p:nvSpPr>
        <p:spPr>
          <a:xfrm>
            <a:off x="1030685" y="5197028"/>
            <a:ext cx="77173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0" dirty="0">
                <a:latin typeface="Arial" panose="020B0604020202020204" pitchFamily="34" charset="0"/>
                <a:cs typeface="Arial" panose="020B0604020202020204" pitchFamily="34" charset="0"/>
              </a:rPr>
              <a:t>Ilham </a:t>
            </a:r>
            <a:r>
              <a:rPr lang="en-US" sz="16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Akhsanu</a:t>
            </a:r>
            <a:r>
              <a:rPr lang="en-US" sz="16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Ridlo</a:t>
            </a:r>
            <a:endParaRPr lang="en-US" sz="1600" b="1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D" sz="1200" b="0" i="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en-ID" sz="1200" b="0" i="0" u="sng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orcid.org</a:t>
            </a:r>
            <a:r>
              <a:rPr lang="en-ID" sz="1200" b="0" i="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/0000-0001-5751-3665</a:t>
            </a:r>
            <a:endParaRPr lang="en-US" sz="1200" b="0" i="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Department of Health Policy and Administration </a:t>
            </a:r>
          </a:p>
          <a:p>
            <a:r>
              <a:rPr lang="en-US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Faculty of Public Health, </a:t>
            </a:r>
            <a:r>
              <a:rPr lang="en-US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Universitas</a:t>
            </a:r>
            <a:r>
              <a:rPr lang="en-US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Airlangga</a:t>
            </a:r>
            <a:endParaRPr lang="en-US" sz="1200" b="1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0" i="0" dirty="0">
                <a:latin typeface="Arial" panose="020B0604020202020204" pitchFamily="34" charset="0"/>
                <a:cs typeface="Arial" panose="020B0604020202020204" pitchFamily="34" charset="0"/>
              </a:rPr>
              <a:t>Research Director, </a:t>
            </a:r>
            <a:r>
              <a:rPr lang="en-US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Airlangga</a:t>
            </a:r>
            <a:r>
              <a:rPr lang="en-US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 Centre for Health Policy (</a:t>
            </a:r>
            <a:r>
              <a:rPr lang="en-US" sz="1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ACeHAP</a:t>
            </a:r>
            <a:r>
              <a:rPr lang="en-US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) Research Group</a:t>
            </a:r>
          </a:p>
        </p:txBody>
      </p:sp>
    </p:spTree>
    <p:extLst>
      <p:ext uri="{BB962C8B-B14F-4D97-AF65-F5344CB8AC3E}">
        <p14:creationId xmlns:p14="http://schemas.microsoft.com/office/powerpoint/2010/main" val="2678048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A1973-C9B7-914D-847F-91C3724ED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4657A9-A32D-9D4E-A5BF-A7472D604B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1A723-DC69-3045-9E97-523BFF697E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4A92ED-4B05-5045-92D9-809C1890EC78}" type="datetime2">
              <a:rPr lang="en-ID" smtClean="0"/>
              <a:t>Sunday, 19 July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888FC-5214-3842-98CB-A0E13FFE2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2DD5F-C3E8-A44E-87C5-BEA978056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281B-C3BC-194E-A3C7-FBFF28B25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38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C72B23-5890-464C-AD4F-74194AA180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D8B7BD-A767-AE44-82A8-CFCC177179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93BBF-E68A-0341-A9EF-BC0931D28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BA8AED-563E-F440-8E63-8BC13D369E61}" type="datetime2">
              <a:rPr lang="en-ID" smtClean="0"/>
              <a:t>Sunday, 19 July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E1F0C-C290-504B-ACB9-09EE422D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C8127-3446-0A43-926A-7984011C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281B-C3BC-194E-A3C7-FBFF28B25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09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CCF3-8908-8044-8870-C92434D3E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735"/>
            <a:ext cx="10515600" cy="1325563"/>
          </a:xfrm>
        </p:spPr>
        <p:txBody>
          <a:bodyPr/>
          <a:lstStyle>
            <a:lvl1pPr>
              <a:defRPr b="0" i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2AE09-49AC-A044-9611-28228774C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3611"/>
            <a:ext cx="10515600" cy="4351338"/>
          </a:xfrm>
        </p:spPr>
        <p:txBody>
          <a:bodyPr/>
          <a:lstStyle>
            <a:lvl1pPr>
              <a:defRPr b="0" i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CC1DD-75F3-1C4D-8EFB-F8ADF19EA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B6507-AAAE-AA4D-8946-CBB805E1B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679" y="6329140"/>
            <a:ext cx="2743200" cy="365125"/>
          </a:xfrm>
        </p:spPr>
        <p:txBody>
          <a:bodyPr/>
          <a:lstStyle/>
          <a:p>
            <a:fld id="{CEFC281B-C3BC-194E-A3C7-FBFF28B25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1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6EA7-7CFD-B640-8A71-912447E17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8798E-05D2-564E-BC9F-7B3CC5F52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937A9-92F3-4242-BC79-33B66355C0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439179-7F6C-2B4A-B7CE-2BA05C9A6D00}" type="datetime2">
              <a:rPr lang="en-ID" smtClean="0"/>
              <a:t>Sunday, 19 July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0349D-9F9E-0F49-991E-45FF2381F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00739-19F6-4F4E-B896-557A062CC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281B-C3BC-194E-A3C7-FBFF28B25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55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5502B-7833-414A-B60F-6A864D54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2847B-A054-BC4C-A32E-3219F9015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F6CB60-EF9F-C043-9F2B-CB2FF0D37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52CB32-AF4E-D846-8E4A-8B5B8E6895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7BBF1-4664-4449-91FB-25A6B81E4DD4}" type="datetime2">
              <a:rPr lang="en-ID" smtClean="0"/>
              <a:t>Sunday, 19 July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E33843-BE60-F74B-85D5-8C4EA7063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E61BF1-6F48-C74C-9CD6-D4B9FAD3E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281B-C3BC-194E-A3C7-FBFF28B25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6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5E4C9-4AF5-1348-82A0-1568A68C0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B4B66-5989-9248-8489-56CD95046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4BF39B-F96C-D348-AA3A-58F37A596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6933FE-5C9E-9D4F-93C5-B0C9461C65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5515D6-3209-C640-A099-5E7478DFE6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C0701C-5A1E-0D4D-BAA0-0AEF1D3A10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9B82A6-2D62-044D-9AA9-7C955FE45683}" type="datetime2">
              <a:rPr lang="en-ID" smtClean="0"/>
              <a:t>Sunday, 19 July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E3354C-7521-C649-88C7-4566AD38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4E5CEB-97ED-0A44-A19C-26CAA141F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281B-C3BC-194E-A3C7-FBFF28B25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95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71257-623B-9943-99F3-9EDEE7EAA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3112B7-BA3A-AA49-8C5C-05C204911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E7A2EC-C147-8B4E-BAF0-0154680F8E00}" type="datetime2">
              <a:rPr lang="en-ID" smtClean="0"/>
              <a:t>Sunday, 19 July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4BAEED-4B42-A24C-AE23-776B2058F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99EAB3-EA95-1F48-9345-A5CA5E917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281B-C3BC-194E-A3C7-FBFF28B25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1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2F3045-402F-5445-AB9B-582BA3CBAA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A3A553-F747-2047-8173-D3BB3EC158DC}" type="datetime2">
              <a:rPr lang="en-ID" smtClean="0"/>
              <a:t>Sunday, 19 July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69A05F-71CD-C344-8FAF-BF5703014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DDB7B-D6F7-6446-86D1-965D7DF93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281B-C3BC-194E-A3C7-FBFF28B25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56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FCF61-6463-5F4A-A22C-BFC68234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10355-0E76-FC45-B462-FF0EFB5F2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CEA746-AD10-7E44-801C-DB14DE371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446C6B-4474-A94A-BC65-4C2B5DD3E3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CB476F-A58C-984C-93DF-DBCFA1CFA0FD}" type="datetime2">
              <a:rPr lang="en-ID" smtClean="0"/>
              <a:t>Sunday, 19 July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9F4F0D-8894-054B-8C36-4E8102C15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05862-A0F7-A947-85AD-6E134ACDE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281B-C3BC-194E-A3C7-FBFF28B25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47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810B3-A958-A14A-B9F7-E071AE73A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316D3E-AE9B-1540-9AA5-9F84D19317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496875-567F-A342-BBC4-9748F7E6D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FB3D9-7B48-694A-87A4-066D61AF22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A4F897-C61C-8E49-BEF6-000A1E1C5D3B}" type="datetime2">
              <a:rPr lang="en-ID" smtClean="0"/>
              <a:t>Sunday, 19 July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DF274-159D-A84D-BA5A-D3B3CB68C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535D5-C125-2F47-9BED-72E7BE2D7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281B-C3BC-194E-A3C7-FBFF28B25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03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DB8DAE-9950-934E-B5D3-CD8084813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C2A06-15F6-BA44-8B4F-FC05B19DA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679F4-739E-F448-93B8-0F61CBC15F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62339-EE36-AF44-9EE1-A31673FE4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C281B-C3BC-194E-A3C7-FBFF28B25D1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ED08-93FB-554D-8368-22DFE196B1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7014" t="19032" r="3057" b="19216"/>
          <a:stretch/>
        </p:blipFill>
        <p:spPr>
          <a:xfrm>
            <a:off x="8650077" y="151864"/>
            <a:ext cx="3299940" cy="75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5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plos.org/plosone/article?id=10.1371/journal.pone.0162680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www.theguardian.com/higher-education-network/2016/aug/05/im-a-serious-academic-not-a-professional-instagramm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js.library.queensu.ca/index.php/IEE/article/view/4625" TargetMode="External"/><Relationship Id="rId5" Type="http://schemas.openxmlformats.org/officeDocument/2006/relationships/hyperlink" Target="http://onlinelibrary.wiley.com/doi/10.1111/cobi.12226/full" TargetMode="External"/><Relationship Id="rId4" Type="http://schemas.openxmlformats.org/officeDocument/2006/relationships/hyperlink" Target="http://link.springer.com/article/10.1007/s13412-012-0080-1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198E8-9554-864C-B35F-42E2623790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14249"/>
            <a:ext cx="9144000" cy="2387600"/>
          </a:xfrm>
        </p:spPr>
        <p:txBody>
          <a:bodyPr>
            <a:noAutofit/>
          </a:bodyPr>
          <a:lstStyle/>
          <a:p>
            <a:r>
              <a:rPr lang="en-US" sz="4400" dirty="0" err="1">
                <a:highlight>
                  <a:srgbClr val="FFFF00"/>
                </a:highlight>
              </a:rPr>
              <a:t>Menulis</a:t>
            </a:r>
            <a:r>
              <a:rPr lang="en-US" sz="4400" dirty="0">
                <a:highlight>
                  <a:srgbClr val="FFFF00"/>
                </a:highlight>
              </a:rPr>
              <a:t> </a:t>
            </a:r>
            <a:r>
              <a:rPr lang="en-US" sz="4400" dirty="0" err="1">
                <a:highlight>
                  <a:srgbClr val="FFFF00"/>
                </a:highlight>
              </a:rPr>
              <a:t>Artikel</a:t>
            </a:r>
            <a:r>
              <a:rPr lang="en-US" sz="4400" dirty="0">
                <a:highlight>
                  <a:srgbClr val="FFFF00"/>
                </a:highlight>
              </a:rPr>
              <a:t> di </a:t>
            </a:r>
            <a:r>
              <a:rPr lang="en-US" sz="4400" dirty="0" err="1">
                <a:highlight>
                  <a:srgbClr val="FFFF00"/>
                </a:highlight>
              </a:rPr>
              <a:t>Jurnal</a:t>
            </a:r>
            <a:r>
              <a:rPr lang="en-US" sz="4400" dirty="0">
                <a:highlight>
                  <a:srgbClr val="FFFF00"/>
                </a:highlight>
              </a:rPr>
              <a:t> </a:t>
            </a:r>
            <a:r>
              <a:rPr lang="en-US" sz="4400" dirty="0" err="1">
                <a:highlight>
                  <a:srgbClr val="FFFF00"/>
                </a:highlight>
              </a:rPr>
              <a:t>Ilmiah</a:t>
            </a:r>
            <a:r>
              <a:rPr lang="en-US" sz="4400" dirty="0">
                <a:highlight>
                  <a:srgbClr val="FFFF00"/>
                </a:highlight>
              </a:rPr>
              <a:t> </a:t>
            </a:r>
            <a:br>
              <a:rPr lang="en-US" sz="4400" dirty="0">
                <a:highlight>
                  <a:srgbClr val="FFFF00"/>
                </a:highlight>
              </a:rPr>
            </a:br>
            <a:r>
              <a:rPr lang="en-US" sz="4400" dirty="0" err="1">
                <a:highlight>
                  <a:srgbClr val="FFFF00"/>
                </a:highlight>
              </a:rPr>
              <a:t>Bagi</a:t>
            </a:r>
            <a:r>
              <a:rPr lang="en-US" sz="4400" dirty="0">
                <a:highlight>
                  <a:srgbClr val="FFFF00"/>
                </a:highlight>
              </a:rPr>
              <a:t> </a:t>
            </a:r>
            <a:r>
              <a:rPr lang="en-US" sz="4400" dirty="0" err="1">
                <a:highlight>
                  <a:srgbClr val="FFFF00"/>
                </a:highlight>
              </a:rPr>
              <a:t>Mahasiswa</a:t>
            </a:r>
            <a:endParaRPr lang="en-US" sz="4000" i="1" dirty="0">
              <a:highlight>
                <a:srgbClr val="FFFF00"/>
              </a:highligh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7AA106-01B8-7045-80C2-2919F320B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01849"/>
            <a:ext cx="9144000" cy="8151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Kelas </a:t>
            </a:r>
            <a:r>
              <a:rPr lang="en-US" sz="1600" dirty="0" err="1"/>
              <a:t>Riset</a:t>
            </a:r>
            <a:r>
              <a:rPr lang="en-US" sz="1600" dirty="0"/>
              <a:t> </a:t>
            </a:r>
            <a:r>
              <a:rPr lang="en-US" sz="1600" dirty="0" err="1"/>
              <a:t>bagi</a:t>
            </a:r>
            <a:r>
              <a:rPr lang="en-US" sz="1600" dirty="0"/>
              <a:t> </a:t>
            </a:r>
            <a:r>
              <a:rPr lang="en-US" sz="1600" dirty="0" err="1"/>
              <a:t>Mahasiswa</a:t>
            </a:r>
            <a:r>
              <a:rPr lang="en-US" sz="1600" dirty="0"/>
              <a:t> S1 </a:t>
            </a:r>
            <a:r>
              <a:rPr lang="en-US" sz="1600" dirty="0" err="1"/>
              <a:t>Kesehatan</a:t>
            </a:r>
            <a:r>
              <a:rPr lang="en-US" sz="1600" dirty="0"/>
              <a:t> Masyarakat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err="1"/>
              <a:t>Gelombang</a:t>
            </a:r>
            <a:r>
              <a:rPr lang="en-US" sz="1600" dirty="0"/>
              <a:t> I/2020</a:t>
            </a:r>
            <a:endParaRPr lang="en-US" sz="1600" i="1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ED6ABDA-6CAB-0B4F-BF2B-949E76B2D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CFDC-9619-F24B-BC26-431C9926BFC1}" type="datetime2">
              <a:rPr lang="en-ID" sz="1100" smtClean="0"/>
              <a:t>Sunday, 19 July 2020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50C8FB-57B2-7648-9D57-70B239E2F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281B-C3BC-194E-A3C7-FBFF28B25D15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86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03C04-443E-9842-A64B-842FCC249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highlight>
                  <a:srgbClr val="FFFF00"/>
                </a:highlight>
              </a:rPr>
              <a:t>Mari Kita </a:t>
            </a:r>
            <a:r>
              <a:rPr lang="en-US" sz="5400" dirty="0" err="1">
                <a:highlight>
                  <a:srgbClr val="FFFF00"/>
                </a:highlight>
              </a:rPr>
              <a:t>Siapkan</a:t>
            </a:r>
            <a:r>
              <a:rPr lang="en-US" sz="5400" dirty="0">
                <a:highlight>
                  <a:srgbClr val="FFFF00"/>
                </a:highlight>
              </a:rPr>
              <a:t> </a:t>
            </a:r>
            <a:r>
              <a:rPr lang="en-US" sz="5400" dirty="0" err="1">
                <a:highlight>
                  <a:srgbClr val="FFFF00"/>
                </a:highlight>
              </a:rPr>
              <a:t>Manuskrip</a:t>
            </a:r>
            <a:r>
              <a:rPr lang="en-US" sz="5400" dirty="0">
                <a:highlight>
                  <a:srgbClr val="FFFF00"/>
                </a:highlight>
              </a:rPr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453DD-0D9F-8845-AB95-2A90F0B55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281B-C3BC-194E-A3C7-FBFF28B25D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84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F527E-E667-E348-A3BE-DDB383231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281B-C3BC-194E-A3C7-FBFF28B25D15}" type="slidenum">
              <a:rPr lang="en-US" smtClean="0"/>
              <a:t>10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43640B-A712-6647-8790-3C2503CD2298}"/>
              </a:ext>
            </a:extLst>
          </p:cNvPr>
          <p:cNvSpPr/>
          <p:nvPr/>
        </p:nvSpPr>
        <p:spPr>
          <a:xfrm>
            <a:off x="3047999" y="2551837"/>
            <a:ext cx="7843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/>
              <a:t>
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F69728-5C48-6D43-A01F-325C43EF4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71" y="48695"/>
            <a:ext cx="5709557" cy="6752831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FBFEE38-89A7-D740-88F9-A0D744B0A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5507" y="2725147"/>
            <a:ext cx="4920343" cy="10604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8000" dirty="0" err="1"/>
              <a:t>aIMRAD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719315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068CA-798A-6544-BDC8-BE6C0938C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1" y="436228"/>
            <a:ext cx="10515600" cy="1325563"/>
          </a:xfrm>
        </p:spPr>
        <p:txBody>
          <a:bodyPr/>
          <a:lstStyle/>
          <a:p>
            <a:r>
              <a:rPr lang="en-US" dirty="0"/>
              <a:t>Setelah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aIMRAD</a:t>
            </a:r>
            <a:r>
              <a:rPr lang="en-US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C5DE4-4F7A-584E-AE68-FA29FF6ED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61791"/>
            <a:ext cx="1122067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Lanjutkan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“ACTION”, </a:t>
            </a:r>
            <a:r>
              <a:rPr lang="en-US" dirty="0" err="1"/>
              <a:t>mengerjakan</a:t>
            </a:r>
            <a:r>
              <a:rPr lang="en-US" dirty="0"/>
              <a:t>…</a:t>
            </a:r>
          </a:p>
          <a:p>
            <a:pPr marL="514350" indent="-514350">
              <a:buAutoNum type="arabicPeriod"/>
            </a:pPr>
            <a:r>
              <a:rPr lang="en-US" dirty="0"/>
              <a:t>Outline/</a:t>
            </a:r>
            <a:r>
              <a:rPr lang="en-US" dirty="0" err="1"/>
              <a:t>kerangka</a:t>
            </a:r>
            <a:r>
              <a:rPr lang="en-US" dirty="0"/>
              <a:t> </a:t>
            </a:r>
            <a:r>
              <a:rPr lang="en-US" dirty="0" err="1"/>
              <a:t>tulisan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Tulis</a:t>
            </a:r>
            <a:r>
              <a:rPr lang="en-US" dirty="0"/>
              <a:t> </a:t>
            </a:r>
            <a:r>
              <a:rPr lang="en-US" dirty="0" err="1"/>
              <a:t>poin-poin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ditulis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singkat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Rencanakan</a:t>
            </a:r>
            <a:r>
              <a:rPr lang="en-US" dirty="0"/>
              <a:t> dan </a:t>
            </a:r>
            <a:r>
              <a:rPr lang="en-US" dirty="0" err="1"/>
              <a:t>organisasi</a:t>
            </a:r>
            <a:r>
              <a:rPr lang="en-US" dirty="0"/>
              <a:t> data </a:t>
            </a:r>
            <a:r>
              <a:rPr lang="en-US" dirty="0" err="1"/>
              <a:t>penunjang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Perkuat</a:t>
            </a:r>
            <a:r>
              <a:rPr lang="en-US" dirty="0"/>
              <a:t> </a:t>
            </a:r>
            <a:r>
              <a:rPr lang="en-US" dirty="0" err="1"/>
              <a:t>argumentasi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membaca</a:t>
            </a:r>
            <a:r>
              <a:rPr lang="en-US" dirty="0"/>
              <a:t> </a:t>
            </a:r>
            <a:r>
              <a:rPr lang="en-US" dirty="0" err="1"/>
              <a:t>riset</a:t>
            </a:r>
            <a:r>
              <a:rPr lang="en-US" dirty="0"/>
              <a:t> “</a:t>
            </a:r>
            <a:r>
              <a:rPr lang="en-US" dirty="0" err="1"/>
              <a:t>senada</a:t>
            </a:r>
            <a:r>
              <a:rPr lang="en-US" dirty="0"/>
              <a:t>” dan/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artikel</a:t>
            </a:r>
            <a:r>
              <a:rPr lang="en-US" dirty="0"/>
              <a:t> </a:t>
            </a:r>
            <a:r>
              <a:rPr lang="en-US" dirty="0" err="1"/>
              <a:t>lainnya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i="1" dirty="0"/>
              <a:t>Drafting</a:t>
            </a:r>
            <a:r>
              <a:rPr lang="en-US" dirty="0"/>
              <a:t> dan </a:t>
            </a:r>
            <a:r>
              <a:rPr lang="en-US" dirty="0" err="1"/>
              <a:t>merevisi</a:t>
            </a:r>
            <a:r>
              <a:rPr lang="en-US" dirty="0"/>
              <a:t> </a:t>
            </a:r>
            <a:r>
              <a:rPr lang="en-US" i="1" dirty="0"/>
              <a:t>draft</a:t>
            </a:r>
            <a:r>
              <a:rPr lang="en-US" dirty="0"/>
              <a:t> </a:t>
            </a:r>
            <a:r>
              <a:rPr lang="en-US" dirty="0" err="1"/>
              <a:t>artikel</a:t>
            </a:r>
            <a:r>
              <a:rPr lang="en-US" dirty="0"/>
              <a:t> </a:t>
            </a:r>
            <a:r>
              <a:rPr lang="en-US" dirty="0" err="1"/>
              <a:t>ilmiah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Melakukan</a:t>
            </a:r>
            <a:r>
              <a:rPr lang="en-US" i="1" dirty="0"/>
              <a:t> editing </a:t>
            </a:r>
            <a:r>
              <a:rPr lang="en-US" dirty="0"/>
              <a:t>dan </a:t>
            </a:r>
            <a:r>
              <a:rPr lang="en-US" i="1" dirty="0"/>
              <a:t>proofreading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5E53D-FC86-5D4D-B290-7CF1EBD75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281B-C3BC-194E-A3C7-FBFF28B25D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98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E4F1B-BB18-044D-8A86-5B1122984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11" y="0"/>
            <a:ext cx="9715403" cy="1325563"/>
          </a:xfrm>
        </p:spPr>
        <p:txBody>
          <a:bodyPr>
            <a:normAutofit/>
          </a:bodyPr>
          <a:lstStyle/>
          <a:p>
            <a:r>
              <a:rPr lang="en-US" sz="3600" dirty="0"/>
              <a:t>Outline/</a:t>
            </a:r>
            <a:r>
              <a:rPr lang="en-US" sz="3600" dirty="0" err="1"/>
              <a:t>Kerangka</a:t>
            </a:r>
            <a:r>
              <a:rPr lang="en-US" sz="3600" dirty="0"/>
              <a:t> </a:t>
            </a:r>
            <a:r>
              <a:rPr lang="en-US" sz="3600" dirty="0" err="1"/>
              <a:t>bisa</a:t>
            </a:r>
            <a:r>
              <a:rPr lang="en-US" sz="3600" dirty="0"/>
              <a:t> </a:t>
            </a:r>
            <a:r>
              <a:rPr lang="en-US" sz="3600" dirty="0" err="1"/>
              <a:t>seperti</a:t>
            </a:r>
            <a:r>
              <a:rPr lang="en-US" sz="3600" dirty="0"/>
              <a:t> </a:t>
            </a:r>
            <a:r>
              <a:rPr lang="en-US" sz="3600" dirty="0" err="1"/>
              <a:t>ini</a:t>
            </a:r>
            <a:r>
              <a:rPr lang="en-US" sz="3600" dirty="0"/>
              <a:t>…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4CECDA3-22AA-2848-A2D9-B88A513FAB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21" y="1054858"/>
            <a:ext cx="7990309" cy="563940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E3D5E1-FA07-274C-A05E-DF3FC7E79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281B-C3BC-194E-A3C7-FBFF28B25D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72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AC27D-158E-7841-BCC7-4238D0A67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9" y="2596692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highlight>
                  <a:srgbClr val="FFFF00"/>
                </a:highlight>
              </a:rPr>
              <a:t>Penjelasan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aIMRAD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seperti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ini</a:t>
            </a:r>
            <a:r>
              <a:rPr lang="en-US" dirty="0">
                <a:highlight>
                  <a:srgbClr val="FFFF00"/>
                </a:highlight>
              </a:rPr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12124-0163-1E40-96FC-84FA8582C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281B-C3BC-194E-A3C7-FBFF28B25D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46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A1DA8-F020-1C44-B00E-80835840A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386" y="346298"/>
            <a:ext cx="10515600" cy="1325563"/>
          </a:xfrm>
        </p:spPr>
        <p:txBody>
          <a:bodyPr/>
          <a:lstStyle/>
          <a:p>
            <a:r>
              <a:rPr lang="en-ID" dirty="0" err="1"/>
              <a:t>Judul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1D8EF-1C68-134F-8203-BCBEEDC6C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386" y="1795239"/>
            <a:ext cx="11476493" cy="4351338"/>
          </a:xfrm>
        </p:spPr>
        <p:txBody>
          <a:bodyPr>
            <a:normAutofit/>
          </a:bodyPr>
          <a:lstStyle/>
          <a:p>
            <a:r>
              <a:rPr lang="en-ID" dirty="0" err="1"/>
              <a:t>Judul</a:t>
            </a:r>
            <a:r>
              <a:rPr lang="en-ID" dirty="0"/>
              <a:t> yang </a:t>
            </a:r>
            <a:r>
              <a:rPr lang="en-ID" dirty="0" err="1"/>
              <a:t>bagus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menarik</a:t>
            </a:r>
            <a:r>
              <a:rPr lang="en-ID" dirty="0"/>
              <a:t> dan </a:t>
            </a:r>
            <a:r>
              <a:rPr lang="en-ID" dirty="0" err="1"/>
              <a:t>akurat</a:t>
            </a:r>
            <a:r>
              <a:rPr lang="en-ID" dirty="0"/>
              <a:t> dan </a:t>
            </a:r>
            <a:r>
              <a:rPr lang="en-ID" dirty="0" err="1"/>
              <a:t>memberi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pembaca</a:t>
            </a:r>
            <a:r>
              <a:rPr lang="en-ID" dirty="0"/>
              <a:t> </a:t>
            </a:r>
            <a:r>
              <a:rPr lang="en-ID" baseline="30000" dirty="0"/>
              <a:t>[3]</a:t>
            </a:r>
            <a:r>
              <a:rPr lang="en-ID" dirty="0"/>
              <a:t>.</a:t>
            </a:r>
          </a:p>
          <a:p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membuatnya</a:t>
            </a:r>
            <a:r>
              <a:rPr lang="en-ID" dirty="0"/>
              <a:t> </a:t>
            </a:r>
            <a:r>
              <a:rPr lang="en-ID" dirty="0" err="1"/>
              <a:t>menonjol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artikel</a:t>
            </a:r>
            <a:r>
              <a:rPr lang="en-ID" dirty="0"/>
              <a:t> lain</a:t>
            </a:r>
            <a:r>
              <a:rPr lang="en-ID" baseline="30000" dirty="0"/>
              <a:t>[4]</a:t>
            </a:r>
            <a:r>
              <a:rPr lang="en-ID" dirty="0"/>
              <a:t>. </a:t>
            </a:r>
          </a:p>
          <a:p>
            <a:r>
              <a:rPr lang="en-ID" dirty="0" err="1"/>
              <a:t>Judul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diungkapan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,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deskriptif</a:t>
            </a:r>
            <a:r>
              <a:rPr lang="en-ID" dirty="0"/>
              <a:t> dan </a:t>
            </a:r>
            <a:r>
              <a:rPr lang="en-ID" dirty="0" err="1"/>
              <a:t>informatif</a:t>
            </a:r>
            <a:r>
              <a:rPr lang="en-ID" dirty="0"/>
              <a:t> </a:t>
            </a:r>
            <a:r>
              <a:rPr lang="en-ID" dirty="0" err="1"/>
              <a:t>terkadang</a:t>
            </a:r>
            <a:r>
              <a:rPr lang="en-ID" dirty="0"/>
              <a:t> </a:t>
            </a:r>
            <a:r>
              <a:rPr lang="en-ID" dirty="0" err="1"/>
              <a:t>memuat</a:t>
            </a:r>
            <a:r>
              <a:rPr lang="en-ID" dirty="0"/>
              <a:t> </a:t>
            </a:r>
            <a:r>
              <a:rPr lang="en-ID" dirty="0" err="1"/>
              <a:t>kalimat</a:t>
            </a:r>
            <a:r>
              <a:rPr lang="en-ID" dirty="0"/>
              <a:t> </a:t>
            </a:r>
            <a:r>
              <a:rPr lang="en-ID" dirty="0" err="1"/>
              <a:t>pertanyaan</a:t>
            </a:r>
            <a:endParaRPr lang="en-ID" dirty="0"/>
          </a:p>
          <a:p>
            <a:r>
              <a:rPr lang="en-ID" dirty="0" err="1"/>
              <a:t>Judul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berisi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kata yang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pembaca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mencari</a:t>
            </a:r>
            <a:r>
              <a:rPr lang="en-ID" dirty="0"/>
              <a:t> </a:t>
            </a:r>
            <a:r>
              <a:rPr lang="en-ID" dirty="0" err="1"/>
              <a:t>literatur</a:t>
            </a:r>
            <a:r>
              <a:rPr lang="en-ID" dirty="0"/>
              <a:t> yang </a:t>
            </a:r>
            <a:r>
              <a:rPr lang="en-ID" dirty="0" err="1"/>
              <a:t>relevan</a:t>
            </a:r>
            <a:r>
              <a:rPr lang="en-ID" dirty="0"/>
              <a:t>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6AAFD-44E4-EF40-AE57-DAA69C50D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281B-C3BC-194E-A3C7-FBFF28B25D15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6DFD8C-4A5F-2346-B933-D2E061AE3F8A}"/>
              </a:ext>
            </a:extLst>
          </p:cNvPr>
          <p:cNvSpPr/>
          <p:nvPr/>
        </p:nvSpPr>
        <p:spPr>
          <a:xfrm>
            <a:off x="337457" y="6080815"/>
            <a:ext cx="112395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100" dirty="0"/>
              <a:t>3) Hartley J. Academic writing and Publishing- A practical guide.2008. New York: Routledge. Pp. 23. </a:t>
            </a:r>
          </a:p>
          <a:p>
            <a:r>
              <a:rPr lang="en-ID" sz="1100" dirty="0"/>
              <a:t>4) </a:t>
            </a:r>
            <a:r>
              <a:rPr lang="en-ID" sz="1100" dirty="0" err="1"/>
              <a:t>Kotz</a:t>
            </a:r>
            <a:r>
              <a:rPr lang="en-ID" sz="1100" dirty="0"/>
              <a:t> D, Cals JWL. Writing Tips Series (Effective writing and publishing scientific papers- part II: title and abstract). Journal of Clinical Epidemiology. 2013;66:585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8442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2BAFA-B21E-504E-B095-45753B125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8048"/>
            <a:ext cx="10515600" cy="1325563"/>
          </a:xfrm>
        </p:spPr>
        <p:txBody>
          <a:bodyPr/>
          <a:lstStyle/>
          <a:p>
            <a:r>
              <a:rPr lang="en-US" dirty="0" err="1"/>
              <a:t>Abstrak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E1D50-1968-7942-910D-3B23E8F92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dirty="0" err="1"/>
              <a:t>Abstrak</a:t>
            </a:r>
            <a:r>
              <a:rPr lang="en-ID" dirty="0"/>
              <a:t> </a:t>
            </a:r>
            <a:r>
              <a:rPr lang="en-ID" dirty="0" err="1"/>
              <a:t>mencerminkan</a:t>
            </a:r>
            <a:r>
              <a:rPr lang="en-ID" dirty="0"/>
              <a:t> ide </a:t>
            </a:r>
            <a:r>
              <a:rPr lang="en-ID" dirty="0" err="1"/>
              <a:t>utama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artikel</a:t>
            </a:r>
            <a:r>
              <a:rPr lang="en-ID" dirty="0"/>
              <a:t> </a:t>
            </a:r>
            <a:r>
              <a:rPr lang="en-ID" dirty="0" err="1"/>
              <a:t>ilmiah</a:t>
            </a:r>
            <a:r>
              <a:rPr lang="en-ID" dirty="0"/>
              <a:t>. </a:t>
            </a:r>
          </a:p>
          <a:p>
            <a:r>
              <a:rPr lang="en-ID" dirty="0"/>
              <a:t>Oleh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, </a:t>
            </a:r>
            <a:r>
              <a:rPr lang="en-ID" dirty="0" err="1"/>
              <a:t>abstrak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menarik</a:t>
            </a:r>
            <a:r>
              <a:rPr lang="en-ID" dirty="0"/>
              <a:t> </a:t>
            </a:r>
            <a:r>
              <a:rPr lang="en-ID" dirty="0" err="1"/>
              <a:t>pembaca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membaca</a:t>
            </a:r>
            <a:r>
              <a:rPr lang="en-ID" dirty="0"/>
              <a:t> </a:t>
            </a:r>
            <a:r>
              <a:rPr lang="en-ID" dirty="0" err="1"/>
              <a:t>artikel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utuh</a:t>
            </a:r>
            <a:r>
              <a:rPr lang="en-ID" dirty="0"/>
              <a:t>. </a:t>
            </a:r>
          </a:p>
          <a:p>
            <a:r>
              <a:rPr lang="en-ID" dirty="0" err="1"/>
              <a:t>Abstrak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terstruktur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terstruktur</a:t>
            </a:r>
            <a:r>
              <a:rPr lang="en-ID" dirty="0"/>
              <a:t>. </a:t>
            </a:r>
            <a:r>
              <a:rPr lang="en-ID" dirty="0" err="1"/>
              <a:t>Sebagian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jurnal</a:t>
            </a:r>
            <a:r>
              <a:rPr lang="en-ID" dirty="0"/>
              <a:t> </a:t>
            </a:r>
            <a:r>
              <a:rPr lang="en-ID" dirty="0" err="1"/>
              <a:t>meminta</a:t>
            </a:r>
            <a:r>
              <a:rPr lang="en-ID" dirty="0"/>
              <a:t> </a:t>
            </a:r>
            <a:r>
              <a:rPr lang="en-ID" dirty="0" err="1"/>
              <a:t>abstrak</a:t>
            </a:r>
            <a:r>
              <a:rPr lang="en-ID" dirty="0"/>
              <a:t> </a:t>
            </a:r>
            <a:r>
              <a:rPr lang="en-ID" dirty="0" err="1"/>
              <a:t>terstruktur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Batasan </a:t>
            </a:r>
            <a:r>
              <a:rPr lang="en-ID" dirty="0" err="1"/>
              <a:t>jumlah</a:t>
            </a:r>
            <a:r>
              <a:rPr lang="en-ID" dirty="0"/>
              <a:t> kata.</a:t>
            </a:r>
          </a:p>
          <a:p>
            <a:pPr marL="0" indent="0">
              <a:buNone/>
            </a:pPr>
            <a:r>
              <a:rPr lang="en-ID" dirty="0"/>
              <a:t> </a:t>
            </a:r>
          </a:p>
          <a:p>
            <a:pPr marL="0" indent="0">
              <a:buNone/>
            </a:pPr>
            <a:r>
              <a:rPr lang="en-ID" dirty="0" err="1"/>
              <a:t>Abstrak</a:t>
            </a:r>
            <a:r>
              <a:rPr lang="en-ID" dirty="0"/>
              <a:t> </a:t>
            </a:r>
            <a:r>
              <a:rPr lang="en-ID" dirty="0" err="1"/>
              <a:t>terstruktur</a:t>
            </a:r>
            <a:r>
              <a:rPr lang="en-ID" dirty="0"/>
              <a:t> </a:t>
            </a:r>
            <a:r>
              <a:rPr lang="en-ID" dirty="0" err="1"/>
              <a:t>terbagi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: 
</a:t>
            </a:r>
            <a:r>
              <a:rPr lang="en-ID" dirty="0" err="1">
                <a:highlight>
                  <a:srgbClr val="FFFF00"/>
                </a:highlight>
              </a:rPr>
              <a:t>Latar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belakang</a:t>
            </a:r>
            <a:r>
              <a:rPr lang="en-ID" dirty="0">
                <a:highlight>
                  <a:srgbClr val="FFFF00"/>
                </a:highlight>
              </a:rPr>
              <a:t>, </a:t>
            </a:r>
            <a:r>
              <a:rPr lang="en-ID" dirty="0" err="1">
                <a:highlight>
                  <a:srgbClr val="FFFF00"/>
                </a:highlight>
              </a:rPr>
              <a:t>Metode</a:t>
            </a:r>
            <a:r>
              <a:rPr lang="en-ID" dirty="0">
                <a:highlight>
                  <a:srgbClr val="FFFF00"/>
                </a:highlight>
              </a:rPr>
              <a:t>, Hasil, Kesimpulan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A87D8-3E08-304F-8820-2CE7E2A0C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281B-C3BC-194E-A3C7-FBFF28B25D1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00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56A66-6022-EF48-8BA8-DFE057950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Pengantar</a:t>
            </a:r>
            <a:r>
              <a:rPr lang="en-US" dirty="0"/>
              <a:t>/</a:t>
            </a:r>
            <a:r>
              <a:rPr lang="en-US" dirty="0" err="1"/>
              <a:t>Pendahuluan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F7DB5-4CE4-2A44-AC6C-DF1E4BE5A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dirty="0" err="1"/>
              <a:t>Sebuah</a:t>
            </a:r>
            <a:r>
              <a:rPr lang="en-ID" dirty="0"/>
              <a:t> INTRO yang </a:t>
            </a:r>
            <a:r>
              <a:rPr lang="en-ID" dirty="0" err="1"/>
              <a:t>renyah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bahan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artikel</a:t>
            </a:r>
            <a:r>
              <a:rPr lang="en-ID" dirty="0"/>
              <a:t> </a:t>
            </a:r>
            <a:r>
              <a:rPr lang="en-ID" dirty="0" err="1"/>
              <a:t>ilmiah</a:t>
            </a:r>
            <a:endParaRPr lang="en-ID" dirty="0"/>
          </a:p>
          <a:p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pengantar</a:t>
            </a:r>
            <a:r>
              <a:rPr lang="en-ID" dirty="0"/>
              <a:t> yang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menjadikan</a:t>
            </a:r>
            <a:r>
              <a:rPr lang="en-ID" dirty="0"/>
              <a:t> </a:t>
            </a:r>
            <a:r>
              <a:rPr lang="en-ID" dirty="0" err="1"/>
              <a:t>artikel</a:t>
            </a:r>
            <a:r>
              <a:rPr lang="en-ID" dirty="0"/>
              <a:t> “</a:t>
            </a:r>
            <a:r>
              <a:rPr lang="en-ID" dirty="0" err="1"/>
              <a:t>menjual</a:t>
            </a:r>
            <a:r>
              <a:rPr lang="en-ID" dirty="0"/>
              <a:t>”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editor, </a:t>
            </a:r>
            <a:r>
              <a:rPr lang="en-ID" dirty="0" err="1"/>
              <a:t>pengulas</a:t>
            </a:r>
            <a:r>
              <a:rPr lang="en-ID" dirty="0"/>
              <a:t>, </a:t>
            </a:r>
            <a:r>
              <a:rPr lang="en-ID" dirty="0" err="1"/>
              <a:t>pembaca</a:t>
            </a:r>
            <a:r>
              <a:rPr lang="en-ID" dirty="0"/>
              <a:t>, dan </a:t>
            </a:r>
            <a:r>
              <a:rPr lang="en-ID" dirty="0" err="1"/>
              <a:t>bahkan</a:t>
            </a:r>
            <a:r>
              <a:rPr lang="en-ID" dirty="0"/>
              <a:t> </a:t>
            </a:r>
            <a:r>
              <a:rPr lang="en-ID" dirty="0" err="1"/>
              <a:t>kadang</a:t>
            </a:r>
            <a:r>
              <a:rPr lang="en-ID" dirty="0"/>
              <a:t> </a:t>
            </a:r>
            <a:r>
              <a:rPr lang="en-ID" dirty="0" err="1"/>
              <a:t>jurnalis</a:t>
            </a:r>
            <a:r>
              <a:rPr lang="en-ID" dirty="0"/>
              <a:t> </a:t>
            </a:r>
            <a:r>
              <a:rPr lang="en-ID" baseline="30000" dirty="0"/>
              <a:t>[5]. </a:t>
            </a:r>
          </a:p>
          <a:p>
            <a:r>
              <a:rPr lang="en-ID" dirty="0" err="1"/>
              <a:t>Pendahuluan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dimulai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latar</a:t>
            </a:r>
            <a:r>
              <a:rPr lang="en-ID" dirty="0"/>
              <a:t> </a:t>
            </a:r>
            <a:r>
              <a:rPr lang="en-ID" dirty="0" err="1"/>
              <a:t>belakang</a:t>
            </a:r>
            <a:r>
              <a:rPr lang="en-ID" dirty="0"/>
              <a:t> </a:t>
            </a:r>
            <a:r>
              <a:rPr lang="en-ID" dirty="0" err="1"/>
              <a:t>penelitian</a:t>
            </a:r>
            <a:r>
              <a:rPr lang="en-ID" dirty="0"/>
              <a:t> </a:t>
            </a:r>
            <a:r>
              <a:rPr lang="en-ID" dirty="0" err="1"/>
              <a:t>sebelumnya</a:t>
            </a:r>
            <a:r>
              <a:rPr lang="en-ID" dirty="0"/>
              <a:t>, dan </a:t>
            </a:r>
            <a:r>
              <a:rPr lang="en-ID" dirty="0" err="1"/>
              <a:t>pertanyaan</a:t>
            </a:r>
            <a:r>
              <a:rPr lang="en-ID" dirty="0"/>
              <a:t> </a:t>
            </a:r>
            <a:r>
              <a:rPr lang="en-ID" dirty="0" err="1"/>
              <a:t>penelitian</a:t>
            </a:r>
            <a:r>
              <a:rPr lang="en-ID" dirty="0"/>
              <a:t>. </a:t>
            </a:r>
          </a:p>
          <a:p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disertakan</a:t>
            </a:r>
            <a:r>
              <a:rPr lang="en-ID" dirty="0"/>
              <a:t> </a:t>
            </a:r>
            <a:r>
              <a:rPr lang="en-ID" dirty="0" err="1"/>
              <a:t>referensi</a:t>
            </a:r>
            <a:r>
              <a:rPr lang="en-ID" dirty="0"/>
              <a:t> yang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relevan</a:t>
            </a:r>
            <a:r>
              <a:rPr lang="en-ID" dirty="0"/>
              <a:t> </a:t>
            </a:r>
            <a:r>
              <a:rPr lang="en-ID" dirty="0" err="1"/>
              <a:t>saja</a:t>
            </a:r>
            <a:r>
              <a:rPr lang="en-ID" dirty="0"/>
              <a:t> </a:t>
            </a:r>
            <a:r>
              <a:rPr lang="en-ID" dirty="0" err="1"/>
              <a:t>didalamnya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75780C-DDD5-384B-965A-F27F00068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281B-C3BC-194E-A3C7-FBFF28B25D15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89F692-3ACE-994A-A0F1-E9A7680D6954}"/>
              </a:ext>
            </a:extLst>
          </p:cNvPr>
          <p:cNvSpPr/>
          <p:nvPr/>
        </p:nvSpPr>
        <p:spPr>
          <a:xfrm>
            <a:off x="133121" y="6115373"/>
            <a:ext cx="123335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400" dirty="0"/>
              <a:t>5) </a:t>
            </a:r>
            <a:r>
              <a:rPr lang="en-ID" sz="1400" dirty="0" err="1"/>
              <a:t>Kotz</a:t>
            </a:r>
            <a:r>
              <a:rPr lang="en-ID" sz="1400" dirty="0"/>
              <a:t> D, Cals JWL. Writing Tips Series (Effective writing and publishing scientific papers- part III: how to get started). Journal of Clinical Epidemiology. 2013;66:702.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92705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E7009-C4F1-704C-92EB-A2B988E10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31BA7-42C9-854B-9101-7EA2628E4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03611"/>
            <a:ext cx="11081657" cy="4351338"/>
          </a:xfrm>
        </p:spPr>
        <p:txBody>
          <a:bodyPr>
            <a:normAutofit fontScale="92500" lnSpcReduction="10000"/>
          </a:bodyPr>
          <a:lstStyle/>
          <a:p>
            <a:r>
              <a:rPr lang="en-ID" dirty="0" err="1"/>
              <a:t>Metode</a:t>
            </a:r>
            <a:r>
              <a:rPr lang="en-ID" dirty="0"/>
              <a:t> </a:t>
            </a:r>
            <a:r>
              <a:rPr lang="en-ID" dirty="0" err="1"/>
              <a:t>menceritakan</a:t>
            </a:r>
            <a:r>
              <a:rPr lang="en-ID" dirty="0"/>
              <a:t>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studi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dan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peneliti</a:t>
            </a:r>
            <a:r>
              <a:rPr lang="en-ID" dirty="0"/>
              <a:t> </a:t>
            </a:r>
            <a:r>
              <a:rPr lang="en-ID" dirty="0" err="1"/>
              <a:t>menarik</a:t>
            </a:r>
            <a:r>
              <a:rPr lang="en-ID" dirty="0"/>
              <a:t> </a:t>
            </a:r>
            <a:r>
              <a:rPr lang="en-ID" dirty="0" err="1"/>
              <a:t>kesimpulan</a:t>
            </a:r>
            <a:r>
              <a:rPr lang="en-ID" dirty="0"/>
              <a:t> </a:t>
            </a:r>
          </a:p>
          <a:p>
            <a:r>
              <a:rPr lang="en-ID" dirty="0" err="1"/>
              <a:t>Berisi</a:t>
            </a:r>
            <a:r>
              <a:rPr lang="en-ID" dirty="0"/>
              <a:t> </a:t>
            </a:r>
            <a:r>
              <a:rPr lang="en-ID" dirty="0" err="1"/>
              <a:t>diantaranya</a:t>
            </a:r>
            <a:r>
              <a:rPr lang="en-ID" dirty="0"/>
              <a:t> </a:t>
            </a:r>
            <a:r>
              <a:rPr lang="en-ID" dirty="0" err="1"/>
              <a:t>desain</a:t>
            </a:r>
            <a:r>
              <a:rPr lang="en-ID" dirty="0"/>
              <a:t> </a:t>
            </a:r>
            <a:r>
              <a:rPr lang="en-ID" dirty="0" err="1"/>
              <a:t>penelitian</a:t>
            </a:r>
            <a:r>
              <a:rPr lang="en-ID" dirty="0"/>
              <a:t>, </a:t>
            </a:r>
            <a:r>
              <a:rPr lang="en-ID" dirty="0" err="1"/>
              <a:t>subyek</a:t>
            </a:r>
            <a:r>
              <a:rPr lang="en-ID" dirty="0"/>
              <a:t> </a:t>
            </a:r>
            <a:r>
              <a:rPr lang="en-ID" dirty="0" err="1"/>
              <a:t>penelitian</a:t>
            </a:r>
            <a:r>
              <a:rPr lang="en-ID" dirty="0"/>
              <a:t>, </a:t>
            </a:r>
            <a:r>
              <a:rPr lang="en-ID" dirty="0" err="1"/>
              <a:t>pengumpulan</a:t>
            </a:r>
            <a:r>
              <a:rPr lang="en-ID" dirty="0"/>
              <a:t> data, </a:t>
            </a:r>
            <a:r>
              <a:rPr lang="en-ID" dirty="0" err="1"/>
              <a:t>metode</a:t>
            </a:r>
            <a:r>
              <a:rPr lang="en-ID" dirty="0"/>
              <a:t> </a:t>
            </a:r>
            <a:r>
              <a:rPr lang="en-ID" dirty="0" err="1"/>
              <a:t>statistik</a:t>
            </a:r>
            <a:r>
              <a:rPr lang="en-ID" dirty="0"/>
              <a:t>, dan </a:t>
            </a:r>
            <a:r>
              <a:rPr lang="en-ID" dirty="0" err="1"/>
              <a:t>persetujuan</a:t>
            </a:r>
            <a:r>
              <a:rPr lang="en-ID" dirty="0"/>
              <a:t> </a:t>
            </a:r>
            <a:r>
              <a:rPr lang="en-ID" dirty="0" err="1"/>
              <a:t>etis</a:t>
            </a:r>
            <a:r>
              <a:rPr lang="en-ID" dirty="0"/>
              <a:t>. </a:t>
            </a:r>
          </a:p>
          <a:p>
            <a:r>
              <a:rPr lang="en-ID" dirty="0"/>
              <a:t>Juga </a:t>
            </a:r>
            <a:r>
              <a:rPr lang="en-ID" dirty="0" err="1"/>
              <a:t>menjelaskan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studi</a:t>
            </a:r>
            <a:r>
              <a:rPr lang="en-ID" dirty="0"/>
              <a:t> (</a:t>
            </a:r>
            <a:r>
              <a:rPr lang="en-ID" dirty="0" err="1"/>
              <a:t>prospektif</a:t>
            </a:r>
            <a:r>
              <a:rPr lang="en-ID" dirty="0"/>
              <a:t>/</a:t>
            </a:r>
            <a:r>
              <a:rPr lang="en-ID" dirty="0" err="1"/>
              <a:t>retrospektif</a:t>
            </a:r>
            <a:r>
              <a:rPr lang="en-ID" dirty="0"/>
              <a:t>/</a:t>
            </a:r>
            <a:r>
              <a:rPr lang="en-ID" dirty="0" err="1"/>
              <a:t>eksperimental</a:t>
            </a:r>
            <a:r>
              <a:rPr lang="en-ID" dirty="0"/>
              <a:t>/</a:t>
            </a:r>
            <a:r>
              <a:rPr lang="en-ID" dirty="0" err="1"/>
              <a:t>observasional</a:t>
            </a:r>
            <a:r>
              <a:rPr lang="en-ID" dirty="0"/>
              <a:t>), </a:t>
            </a:r>
            <a:r>
              <a:rPr lang="en-ID" dirty="0" err="1"/>
              <a:t>subyek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populasi</a:t>
            </a:r>
            <a:r>
              <a:rPr lang="en-ID" dirty="0"/>
              <a:t> </a:t>
            </a:r>
            <a:r>
              <a:rPr lang="en-ID" dirty="0" err="1"/>
              <a:t>studi</a:t>
            </a:r>
            <a:r>
              <a:rPr lang="en-ID" dirty="0"/>
              <a:t> (</a:t>
            </a:r>
            <a:r>
              <a:rPr lang="en-ID" dirty="0" err="1"/>
              <a:t>manusia</a:t>
            </a:r>
            <a:r>
              <a:rPr lang="en-ID" dirty="0"/>
              <a:t>/</a:t>
            </a:r>
            <a:r>
              <a:rPr lang="en-ID" dirty="0" err="1"/>
              <a:t>hewan</a:t>
            </a:r>
            <a:r>
              <a:rPr lang="en-ID" dirty="0"/>
              <a:t>), </a:t>
            </a:r>
            <a:r>
              <a:rPr lang="en-ID" dirty="0" err="1"/>
              <a:t>ukuran</a:t>
            </a:r>
            <a:r>
              <a:rPr lang="en-ID" dirty="0"/>
              <a:t> </a:t>
            </a:r>
            <a:r>
              <a:rPr lang="en-ID" dirty="0" err="1"/>
              <a:t>sampel</a:t>
            </a:r>
            <a:r>
              <a:rPr lang="en-ID" dirty="0"/>
              <a:t> dan </a:t>
            </a:r>
            <a:r>
              <a:rPr lang="en-ID" dirty="0" err="1"/>
              <a:t>perhitungan</a:t>
            </a:r>
            <a:r>
              <a:rPr lang="en-ID" dirty="0"/>
              <a:t> </a:t>
            </a:r>
            <a:r>
              <a:rPr lang="en-ID" dirty="0" err="1"/>
              <a:t>ukuran</a:t>
            </a:r>
            <a:r>
              <a:rPr lang="en-ID" dirty="0"/>
              <a:t> </a:t>
            </a:r>
            <a:r>
              <a:rPr lang="en-ID" dirty="0" err="1"/>
              <a:t>sampel</a:t>
            </a:r>
            <a:r>
              <a:rPr lang="en-ID" dirty="0"/>
              <a:t>, </a:t>
            </a:r>
            <a:r>
              <a:rPr lang="en-ID" dirty="0" err="1"/>
              <a:t>perekrutan</a:t>
            </a:r>
            <a:r>
              <a:rPr lang="en-ID" dirty="0"/>
              <a:t> </a:t>
            </a:r>
            <a:r>
              <a:rPr lang="en-ID" dirty="0" err="1"/>
              <a:t>populasi</a:t>
            </a:r>
            <a:r>
              <a:rPr lang="en-ID" dirty="0"/>
              <a:t> </a:t>
            </a:r>
            <a:r>
              <a:rPr lang="en-ID" dirty="0" err="1"/>
              <a:t>studi</a:t>
            </a:r>
            <a:r>
              <a:rPr lang="en-ID" dirty="0"/>
              <a:t>, </a:t>
            </a:r>
            <a:r>
              <a:rPr lang="en-ID" dirty="0" err="1"/>
              <a:t>metode</a:t>
            </a:r>
            <a:r>
              <a:rPr lang="en-ID" dirty="0"/>
              <a:t> sampling, dan </a:t>
            </a:r>
            <a:r>
              <a:rPr lang="en-ID" dirty="0" err="1"/>
              <a:t>analisis</a:t>
            </a:r>
            <a:r>
              <a:rPr lang="en-ID" dirty="0"/>
              <a:t> statistic (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)</a:t>
            </a:r>
          </a:p>
          <a:p>
            <a:r>
              <a:rPr lang="en-ID" dirty="0" err="1"/>
              <a:t>Rincian</a:t>
            </a:r>
            <a:r>
              <a:rPr lang="en-ID" dirty="0"/>
              <a:t> </a:t>
            </a:r>
            <a:r>
              <a:rPr lang="en-ID" dirty="0" err="1"/>
              <a:t>metode</a:t>
            </a:r>
            <a:r>
              <a:rPr lang="en-ID" dirty="0"/>
              <a:t> </a:t>
            </a:r>
            <a:r>
              <a:rPr lang="en-ID" dirty="0" err="1"/>
              <a:t>memungkinkan</a:t>
            </a:r>
            <a:r>
              <a:rPr lang="en-ID" dirty="0"/>
              <a:t> </a:t>
            </a:r>
            <a:r>
              <a:rPr lang="en-ID" dirty="0" err="1"/>
              <a:t>pembaca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meniru</a:t>
            </a:r>
            <a:r>
              <a:rPr lang="en-ID" dirty="0"/>
              <a:t> </a:t>
            </a:r>
            <a:r>
              <a:rPr lang="en-ID" dirty="0" err="1"/>
              <a:t>intervensi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percobaan</a:t>
            </a:r>
            <a:r>
              <a:rPr lang="en-ID" dirty="0"/>
              <a:t>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mencoba</a:t>
            </a:r>
            <a:r>
              <a:rPr lang="en-ID" dirty="0"/>
              <a:t> dan </a:t>
            </a:r>
            <a:r>
              <a:rPr lang="en-ID" dirty="0" err="1"/>
              <a:t>menguji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 </a:t>
            </a:r>
            <a:r>
              <a:rPr lang="en-ID" dirty="0" err="1"/>
              <a:t>efektivitas</a:t>
            </a:r>
            <a:r>
              <a:rPr lang="en-ID" dirty="0"/>
              <a:t> </a:t>
            </a:r>
            <a:r>
              <a:rPr lang="en-ID" dirty="0" err="1"/>
              <a:t>intervensi</a:t>
            </a:r>
            <a:r>
              <a:rPr lang="en-ID" dirty="0"/>
              <a:t> dan </a:t>
            </a:r>
            <a:r>
              <a:rPr lang="en-ID" dirty="0" err="1"/>
              <a:t>validitas</a:t>
            </a:r>
            <a:r>
              <a:rPr lang="en-ID" dirty="0"/>
              <a:t> </a:t>
            </a:r>
            <a:r>
              <a:rPr lang="en-ID" dirty="0" err="1"/>
              <a:t>kesimpulan</a:t>
            </a:r>
            <a:r>
              <a:rPr lang="en-ID" dirty="0">
                <a:sym typeface="Wingdings" pitchFamily="2" charset="2"/>
              </a:rPr>
              <a:t> </a:t>
            </a:r>
            <a:r>
              <a:rPr lang="en-ID" dirty="0" err="1">
                <a:highlight>
                  <a:srgbClr val="FFFF00"/>
                </a:highlight>
                <a:sym typeface="Wingdings" pitchFamily="2" charset="2"/>
              </a:rPr>
              <a:t>Reproduksibilitas</a:t>
            </a:r>
            <a:endParaRPr lang="en-ID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B29DF-1E84-1443-8403-D8C2A40F0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281B-C3BC-194E-A3C7-FBFF28B25D1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00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CD51C-0809-5C4F-BD4C-2EB269B6A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57DE1-D59A-D44A-A742-72BB7D8C5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Hasil </a:t>
            </a:r>
            <a:r>
              <a:rPr lang="en-ID" dirty="0" err="1"/>
              <a:t>penelitian</a:t>
            </a:r>
            <a:r>
              <a:rPr lang="en-ID" dirty="0"/>
              <a:t> </a:t>
            </a:r>
            <a:r>
              <a:rPr lang="en-ID" dirty="0" err="1"/>
              <a:t>menjawab</a:t>
            </a:r>
            <a:r>
              <a:rPr lang="en-ID" dirty="0"/>
              <a:t> </a:t>
            </a:r>
            <a:r>
              <a:rPr lang="en-ID" dirty="0" err="1"/>
              <a:t>pertanyaan</a:t>
            </a:r>
            <a:r>
              <a:rPr lang="en-ID" dirty="0"/>
              <a:t> </a:t>
            </a:r>
            <a:r>
              <a:rPr lang="en-ID" dirty="0" err="1"/>
              <a:t>penelitian</a:t>
            </a:r>
            <a:r>
              <a:rPr lang="en-ID" dirty="0"/>
              <a:t>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interpretasi</a:t>
            </a:r>
            <a:r>
              <a:rPr lang="en-ID" dirty="0"/>
              <a:t>. </a:t>
            </a:r>
            <a:r>
              <a:rPr lang="en-ID" dirty="0" err="1"/>
              <a:t>Gunakan</a:t>
            </a:r>
            <a:r>
              <a:rPr lang="en-ID" dirty="0"/>
              <a:t> </a:t>
            </a:r>
            <a:r>
              <a:rPr lang="en-ID" dirty="0" err="1"/>
              <a:t>prinsip</a:t>
            </a:r>
            <a:r>
              <a:rPr lang="en-ID" dirty="0"/>
              <a:t> </a:t>
            </a:r>
            <a:r>
              <a:rPr lang="en-ID" dirty="0" err="1">
                <a:highlight>
                  <a:srgbClr val="FFFF00"/>
                </a:highlight>
              </a:rPr>
              <a:t>objektivitas</a:t>
            </a:r>
            <a:r>
              <a:rPr lang="en-ID" dirty="0"/>
              <a:t> dan </a:t>
            </a:r>
            <a:r>
              <a:rPr lang="en-ID" dirty="0" err="1">
                <a:highlight>
                  <a:srgbClr val="FFFF00"/>
                </a:highlight>
              </a:rPr>
              <a:t>kalimat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lampau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/>
              <a:t> (</a:t>
            </a:r>
            <a:r>
              <a:rPr lang="en-ID" i="1" dirty="0"/>
              <a:t>past tense</a:t>
            </a:r>
            <a:r>
              <a:rPr lang="en-ID" dirty="0"/>
              <a:t>)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menulisnya</a:t>
            </a:r>
            <a:r>
              <a:rPr lang="en-ID" dirty="0"/>
              <a:t>.
</a:t>
            </a:r>
            <a:r>
              <a:rPr lang="en-ID" dirty="0" err="1"/>
              <a:t>Jangan</a:t>
            </a:r>
            <a:r>
              <a:rPr lang="en-ID" dirty="0"/>
              <a:t> </a:t>
            </a:r>
            <a:r>
              <a:rPr lang="en-ID" dirty="0" err="1"/>
              <a:t>berlebihan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menafsirkan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(</a:t>
            </a:r>
            <a:r>
              <a:rPr lang="en-ID" i="1" dirty="0"/>
              <a:t>over interpret</a:t>
            </a:r>
            <a:r>
              <a:rPr lang="en-ID" dirty="0"/>
              <a:t>) . Hal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peneliti</a:t>
            </a:r>
            <a:r>
              <a:rPr lang="en-ID" dirty="0"/>
              <a:t> </a:t>
            </a:r>
            <a:r>
              <a:rPr lang="en-ID" dirty="0" err="1"/>
              <a:t>keliru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mengambil</a:t>
            </a:r>
            <a:r>
              <a:rPr lang="en-ID" dirty="0"/>
              <a:t> </a:t>
            </a:r>
            <a:r>
              <a:rPr lang="en-ID" dirty="0" err="1"/>
              <a:t>kesimpulan</a:t>
            </a:r>
            <a:r>
              <a:rPr lang="en-ID" dirty="0"/>
              <a:t>.
</a:t>
            </a:r>
            <a:r>
              <a:rPr lang="en-ID" dirty="0" err="1"/>
              <a:t>Tabel</a:t>
            </a:r>
            <a:r>
              <a:rPr lang="en-ID" dirty="0"/>
              <a:t>, </a:t>
            </a:r>
            <a:r>
              <a:rPr lang="en-ID" dirty="0" err="1"/>
              <a:t>grafik</a:t>
            </a:r>
            <a:r>
              <a:rPr lang="en-ID" dirty="0"/>
              <a:t>, dan </a:t>
            </a:r>
            <a:r>
              <a:rPr lang="en-ID" dirty="0" err="1"/>
              <a:t>visualisasi</a:t>
            </a:r>
            <a:r>
              <a:rPr lang="en-ID" dirty="0"/>
              <a:t> </a:t>
            </a:r>
            <a:r>
              <a:rPr lang="en-ID" dirty="0" err="1"/>
              <a:t>mengurangi</a:t>
            </a:r>
            <a:r>
              <a:rPr lang="en-ID" dirty="0"/>
              <a:t> </a:t>
            </a:r>
            <a:r>
              <a:rPr lang="en-ID" dirty="0" err="1"/>
              <a:t>teks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menudahkan</a:t>
            </a:r>
            <a:r>
              <a:rPr lang="en-ID" dirty="0"/>
              <a:t> </a:t>
            </a:r>
            <a:r>
              <a:rPr lang="en-ID" dirty="0" err="1"/>
              <a:t>pembaca</a:t>
            </a:r>
            <a:r>
              <a:rPr lang="en-ID" dirty="0"/>
              <a:t> </a:t>
            </a:r>
            <a:r>
              <a:rPr lang="en-ID" dirty="0" err="1"/>
              <a:t>memahaminya</a:t>
            </a:r>
            <a:r>
              <a:rPr lang="en-ID" dirty="0"/>
              <a:t> (</a:t>
            </a:r>
            <a:r>
              <a:rPr lang="en-ID" dirty="0" err="1"/>
              <a:t>Periksa</a:t>
            </a:r>
            <a:r>
              <a:rPr lang="en-ID" dirty="0"/>
              <a:t> GFA/Guideline For Author)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BD113-C6D4-B946-AAD4-EC01B1027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281B-C3BC-194E-A3C7-FBFF28B25D1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12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6BF2E-A348-1A47-AF61-771EC9B34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9232"/>
            <a:ext cx="10515600" cy="1325563"/>
          </a:xfrm>
        </p:spPr>
        <p:txBody>
          <a:bodyPr/>
          <a:lstStyle/>
          <a:p>
            <a:r>
              <a:rPr lang="en-US" dirty="0" err="1">
                <a:highlight>
                  <a:srgbClr val="FFFF00"/>
                </a:highlight>
              </a:rPr>
              <a:t>Mengapa</a:t>
            </a:r>
            <a:r>
              <a:rPr lang="en-US" dirty="0">
                <a:highlight>
                  <a:srgbClr val="FFFF00"/>
                </a:highlight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0AC74-9987-D143-BE47-D66E553F1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839" y="2084015"/>
            <a:ext cx="10515600" cy="2689969"/>
          </a:xfrm>
        </p:spPr>
        <p:txBody>
          <a:bodyPr>
            <a:normAutofit fontScale="92500" lnSpcReduction="10000"/>
          </a:bodyPr>
          <a:lstStyle/>
          <a:p>
            <a:r>
              <a:rPr lang="en-ID" dirty="0" err="1"/>
              <a:t>Menulis</a:t>
            </a:r>
            <a:r>
              <a:rPr lang="en-ID" dirty="0"/>
              <a:t> dan </a:t>
            </a:r>
            <a:r>
              <a:rPr lang="en-ID" dirty="0" err="1"/>
              <a:t>menerbitkan</a:t>
            </a:r>
            <a:r>
              <a:rPr lang="en-ID" dirty="0"/>
              <a:t> </a:t>
            </a:r>
            <a:r>
              <a:rPr lang="en-ID" dirty="0" err="1"/>
              <a:t>artikel</a:t>
            </a:r>
            <a:r>
              <a:rPr lang="en-ID" dirty="0"/>
              <a:t> </a:t>
            </a:r>
            <a:r>
              <a:rPr lang="en-ID" dirty="0" err="1"/>
              <a:t>ilmiah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inti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yang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peneliti</a:t>
            </a:r>
            <a:r>
              <a:rPr lang="en-ID" dirty="0"/>
              <a:t> </a:t>
            </a:r>
            <a:r>
              <a:rPr lang="en-ID" baseline="30000" dirty="0"/>
              <a:t>[1]</a:t>
            </a:r>
            <a:r>
              <a:rPr lang="en-ID" dirty="0"/>
              <a:t>.</a:t>
            </a:r>
            <a:r>
              <a:rPr lang="en-ID" baseline="30000" dirty="0"/>
              <a:t> </a:t>
            </a:r>
            <a:r>
              <a:rPr lang="en-ID" dirty="0"/>
              <a:t>
</a:t>
            </a:r>
            <a:r>
              <a:rPr lang="en-ID" dirty="0" err="1"/>
              <a:t>Dalam</a:t>
            </a:r>
            <a:r>
              <a:rPr lang="en-ID" dirty="0"/>
              <a:t> dunia </a:t>
            </a:r>
            <a:r>
              <a:rPr lang="en-ID" dirty="0" err="1"/>
              <a:t>kesehatan</a:t>
            </a:r>
            <a:r>
              <a:rPr lang="en-ID" dirty="0"/>
              <a:t>, </a:t>
            </a:r>
            <a:r>
              <a:rPr lang="en-ID" dirty="0" err="1"/>
              <a:t>artikel</a:t>
            </a:r>
            <a:r>
              <a:rPr lang="en-ID" dirty="0"/>
              <a:t> </a:t>
            </a:r>
            <a:r>
              <a:rPr lang="en-ID" dirty="0" err="1"/>
              <a:t>ilmiah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 yang </a:t>
            </a:r>
            <a:r>
              <a:rPr lang="en-ID" dirty="0" err="1"/>
              <a:t>bertujuan</a:t>
            </a:r>
            <a:r>
              <a:rPr lang="en-ID" dirty="0"/>
              <a:t> </a:t>
            </a:r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derajat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 dan </a:t>
            </a:r>
            <a:r>
              <a:rPr lang="en-ID" dirty="0" err="1"/>
              <a:t>ilmu</a:t>
            </a:r>
            <a:r>
              <a:rPr lang="en-ID" dirty="0"/>
              <a:t> </a:t>
            </a:r>
            <a:r>
              <a:rPr lang="en-ID" dirty="0" err="1"/>
              <a:t>pengetahuan</a:t>
            </a:r>
            <a:r>
              <a:rPr lang="en-ID" dirty="0"/>
              <a:t> </a:t>
            </a:r>
            <a:r>
              <a:rPr lang="en-ID" dirty="0" err="1"/>
              <a:t>tetapi</a:t>
            </a:r>
            <a:r>
              <a:rPr lang="en-ID" dirty="0"/>
              <a:t> juga </a:t>
            </a:r>
            <a:r>
              <a:rPr lang="en-ID" dirty="0" err="1"/>
              <a:t>berperan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kapasitas</a:t>
            </a:r>
            <a:r>
              <a:rPr lang="en-ID" dirty="0"/>
              <a:t> dan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peneliti</a:t>
            </a:r>
            <a:r>
              <a:rPr lang="en-ID" dirty="0"/>
              <a:t> </a:t>
            </a:r>
            <a:r>
              <a:rPr lang="en-ID" baseline="30000" dirty="0"/>
              <a:t>[2]</a:t>
            </a:r>
            <a:r>
              <a:rPr lang="en-ID" dirty="0"/>
              <a:t>.</a:t>
            </a:r>
            <a:r>
              <a:rPr lang="en-ID" baseline="30000" dirty="0"/>
              <a:t> </a:t>
            </a:r>
          </a:p>
          <a:p>
            <a:r>
              <a:rPr lang="en-ID" dirty="0" err="1"/>
              <a:t>Menulis</a:t>
            </a:r>
            <a:r>
              <a:rPr lang="en-ID" dirty="0"/>
              <a:t> </a:t>
            </a:r>
            <a:r>
              <a:rPr lang="en-ID" dirty="0" err="1"/>
              <a:t>artikel</a:t>
            </a:r>
            <a:r>
              <a:rPr lang="en-ID" dirty="0"/>
              <a:t> </a:t>
            </a:r>
            <a:r>
              <a:rPr lang="en-ID" dirty="0" err="1"/>
              <a:t>ilmiah</a:t>
            </a:r>
            <a:r>
              <a:rPr lang="en-ID" dirty="0"/>
              <a:t> yang </a:t>
            </a:r>
            <a:r>
              <a:rPr lang="en-ID" dirty="0" err="1"/>
              <a:t>efektif</a:t>
            </a:r>
            <a:r>
              <a:rPr lang="en-ID" dirty="0"/>
              <a:t>, </a:t>
            </a:r>
            <a:r>
              <a:rPr lang="en-ID" dirty="0" err="1"/>
              <a:t>bagaimanapun</a:t>
            </a:r>
            <a:r>
              <a:rPr lang="en-ID" dirty="0"/>
              <a:t>,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mudah</a:t>
            </a:r>
            <a:r>
              <a:rPr lang="en-ID" baseline="30000" dirty="0"/>
              <a:t>[1]</a:t>
            </a:r>
            <a:r>
              <a:rPr lang="en-ID" dirty="0"/>
              <a:t>.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D5CFB4-7F0A-B84A-B560-E2056884E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281B-C3BC-194E-A3C7-FBFF28B25D15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ABCFB4-2FF0-144A-8252-6751D686C28C}"/>
              </a:ext>
            </a:extLst>
          </p:cNvPr>
          <p:cNvSpPr txBox="1"/>
          <p:nvPr/>
        </p:nvSpPr>
        <p:spPr>
          <a:xfrm>
            <a:off x="412593" y="6278767"/>
            <a:ext cx="97684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R"/>
            </a:pPr>
            <a:r>
              <a:rPr lang="en-ID" sz="1050" dirty="0" err="1"/>
              <a:t>Kotz</a:t>
            </a:r>
            <a:r>
              <a:rPr lang="en-ID" sz="1050" dirty="0"/>
              <a:t> D, Cals JWL, </a:t>
            </a:r>
            <a:r>
              <a:rPr lang="en-ID" sz="1050" dirty="0" err="1"/>
              <a:t>Tugwell</a:t>
            </a:r>
            <a:r>
              <a:rPr lang="en-ID" sz="1050" dirty="0"/>
              <a:t> P, </a:t>
            </a:r>
            <a:r>
              <a:rPr lang="en-ID" sz="1050" dirty="0" err="1"/>
              <a:t>Knottneru</a:t>
            </a:r>
            <a:r>
              <a:rPr lang="en-ID" sz="1050" dirty="0"/>
              <a:t> JA. Introducing a new series on effective writing and publishing of scientific papers. Journal of Clinical Epidemiology. 2013;66:359-60.</a:t>
            </a:r>
          </a:p>
          <a:p>
            <a:pPr marL="228600" indent="-228600">
              <a:buAutoNum type="arabicParenR"/>
            </a:pPr>
            <a:r>
              <a:rPr lang="en-ID" sz="1050" dirty="0" err="1"/>
              <a:t>Knottnerus</a:t>
            </a:r>
            <a:r>
              <a:rPr lang="en-ID" sz="1050" dirty="0"/>
              <a:t> JA, </a:t>
            </a:r>
            <a:r>
              <a:rPr lang="en-ID" sz="1050" dirty="0" err="1"/>
              <a:t>Tugwell</a:t>
            </a:r>
            <a:r>
              <a:rPr lang="en-ID" sz="1050" dirty="0"/>
              <a:t> P. Communicating research to the peers. J Clin </a:t>
            </a:r>
            <a:r>
              <a:rPr lang="en-ID" sz="1050" dirty="0" err="1"/>
              <a:t>Epidemiol</a:t>
            </a:r>
            <a:r>
              <a:rPr lang="en-ID" sz="1050" dirty="0"/>
              <a:t>. 2007;60:645-47.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647335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2E0DA-3B59-714F-AB42-4A526C6BD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Diskusi</a:t>
            </a:r>
            <a:r>
              <a:rPr lang="en-US" dirty="0"/>
              <a:t>/Kesimpulan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1F174-BBDA-654E-BCA6-8EEE0FD76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sarana</a:t>
            </a:r>
            <a:r>
              <a:rPr lang="en-ID" dirty="0"/>
              <a:t> </a:t>
            </a:r>
            <a:r>
              <a:rPr lang="en-ID" dirty="0" err="1"/>
              <a:t>menafsirkan</a:t>
            </a:r>
            <a:r>
              <a:rPr lang="en-ID" dirty="0"/>
              <a:t>/</a:t>
            </a:r>
            <a:r>
              <a:rPr lang="en-ID" dirty="0" err="1"/>
              <a:t>membahas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penelitian</a:t>
            </a:r>
            <a:r>
              <a:rPr lang="en-ID" dirty="0"/>
              <a:t>. Jaga agar </a:t>
            </a:r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ringkas</a:t>
            </a:r>
            <a:r>
              <a:rPr lang="en-ID" dirty="0"/>
              <a:t> dan </a:t>
            </a:r>
            <a:r>
              <a:rPr lang="en-ID" dirty="0" err="1"/>
              <a:t>akurat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ketentuan</a:t>
            </a:r>
            <a:r>
              <a:rPr lang="en-ID" dirty="0"/>
              <a:t> </a:t>
            </a:r>
            <a:r>
              <a:rPr lang="en-ID" dirty="0" err="1"/>
              <a:t>batasan</a:t>
            </a:r>
            <a:r>
              <a:rPr lang="en-ID" dirty="0"/>
              <a:t> kata/</a:t>
            </a:r>
            <a:r>
              <a:rPr lang="en-ID" dirty="0" err="1"/>
              <a:t>halaman</a:t>
            </a:r>
            <a:r>
              <a:rPr lang="en-ID" dirty="0"/>
              <a:t> di </a:t>
            </a:r>
            <a:r>
              <a:rPr lang="en-ID" dirty="0" err="1"/>
              <a:t>jurnal</a:t>
            </a:r>
            <a:endParaRPr lang="en-ID" dirty="0"/>
          </a:p>
          <a:p>
            <a:r>
              <a:rPr lang="en-ID" dirty="0" err="1"/>
              <a:t>Mulailah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rekapitulasi</a:t>
            </a:r>
            <a:r>
              <a:rPr lang="en-ID" dirty="0"/>
              <a:t> </a:t>
            </a:r>
            <a:r>
              <a:rPr lang="en-ID" dirty="0" err="1"/>
              <a:t>singkat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temuan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 (</a:t>
            </a:r>
            <a:r>
              <a:rPr lang="en-ID" dirty="0" err="1"/>
              <a:t>jawaban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pertanyaan</a:t>
            </a:r>
            <a:r>
              <a:rPr lang="en-ID" dirty="0"/>
              <a:t> </a:t>
            </a:r>
            <a:r>
              <a:rPr lang="en-ID" dirty="0" err="1"/>
              <a:t>penelitian</a:t>
            </a:r>
            <a:r>
              <a:rPr lang="en-ID" dirty="0"/>
              <a:t>)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mengulangi</a:t>
            </a:r>
            <a:r>
              <a:rPr lang="en-ID" dirty="0"/>
              <a:t> sub </a:t>
            </a:r>
            <a:r>
              <a:rPr lang="en-ID" dirty="0" err="1"/>
              <a:t>bab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.</a:t>
            </a:r>
          </a:p>
          <a:p>
            <a:r>
              <a:rPr lang="en-ID" dirty="0" err="1"/>
              <a:t>Mengulangi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diskusi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kesalahan</a:t>
            </a:r>
            <a:r>
              <a:rPr lang="en-ID" dirty="0"/>
              <a:t> yang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ditemukan</a:t>
            </a:r>
            <a:r>
              <a:rPr lang="en-ID" dirty="0"/>
              <a:t>. </a:t>
            </a:r>
          </a:p>
          <a:p>
            <a:r>
              <a:rPr lang="en-ID" dirty="0" err="1"/>
              <a:t>Menahan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memdiskusikan</a:t>
            </a:r>
            <a:r>
              <a:rPr lang="en-ID" dirty="0"/>
              <a:t> </a:t>
            </a:r>
            <a:r>
              <a:rPr lang="en-ID" dirty="0" err="1"/>
              <a:t>temuan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. </a:t>
            </a:r>
          </a:p>
          <a:p>
            <a:r>
              <a:rPr lang="en-ID" dirty="0" err="1"/>
              <a:t>Bandingkan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anda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temuan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studi</a:t>
            </a:r>
            <a:r>
              <a:rPr lang="en-ID" dirty="0"/>
              <a:t> “</a:t>
            </a:r>
            <a:r>
              <a:rPr lang="en-ID" dirty="0" err="1"/>
              <a:t>serupa</a:t>
            </a:r>
            <a:r>
              <a:rPr lang="en-ID" dirty="0"/>
              <a:t>” oleh </a:t>
            </a:r>
            <a:r>
              <a:rPr lang="en-ID" dirty="0" err="1"/>
              <a:t>penulis</a:t>
            </a:r>
            <a:r>
              <a:rPr lang="en-ID" dirty="0"/>
              <a:t> lain dan </a:t>
            </a:r>
            <a:r>
              <a:rPr lang="en-ID" dirty="0" err="1"/>
              <a:t>menjelaskan</a:t>
            </a:r>
            <a:r>
              <a:rPr lang="en-ID" dirty="0"/>
              <a:t> </a:t>
            </a:r>
            <a:r>
              <a:rPr lang="en-ID" dirty="0" err="1"/>
              <a:t>alasan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variasi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. </a:t>
            </a:r>
          </a:p>
          <a:p>
            <a:r>
              <a:rPr lang="en-ID" dirty="0" err="1"/>
              <a:t>Menekankan</a:t>
            </a:r>
            <a:r>
              <a:rPr lang="en-ID" dirty="0"/>
              <a:t> </a:t>
            </a:r>
            <a:r>
              <a:rPr lang="en-ID" dirty="0" err="1"/>
              <a:t>temuan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dan </a:t>
            </a:r>
            <a:r>
              <a:rPr lang="en-ID" dirty="0" err="1"/>
              <a:t>menginterpretasikan</a:t>
            </a:r>
            <a:r>
              <a:rPr lang="en-ID" dirty="0"/>
              <a:t> </a:t>
            </a:r>
            <a:r>
              <a:rPr lang="en-ID" dirty="0" err="1"/>
              <a:t>temuan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yang </a:t>
            </a:r>
            <a:r>
              <a:rPr lang="en-ID" dirty="0" err="1"/>
              <a:t>tak</a:t>
            </a:r>
            <a:r>
              <a:rPr lang="en-ID" dirty="0"/>
              <a:t> </a:t>
            </a:r>
            <a:r>
              <a:rPr lang="en-ID" dirty="0" err="1"/>
              <a:t>terduga</a:t>
            </a:r>
            <a:r>
              <a:rPr lang="en-ID" dirty="0"/>
              <a:t> (</a:t>
            </a:r>
            <a:r>
              <a:rPr lang="en-ID" dirty="0" err="1"/>
              <a:t>Misal</a:t>
            </a:r>
            <a:r>
              <a:rPr lang="en-ID" dirty="0"/>
              <a:t>: </a:t>
            </a:r>
            <a:r>
              <a:rPr lang="en-ID" dirty="0" err="1"/>
              <a:t>hal</a:t>
            </a:r>
            <a:r>
              <a:rPr lang="en-ID" dirty="0"/>
              <a:t> yang </a:t>
            </a:r>
            <a:r>
              <a:rPr lang="en-ID" dirty="0" err="1"/>
              <a:t>kontradiktif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hipotesis</a:t>
            </a:r>
            <a:r>
              <a:rPr lang="en-ID" dirty="0"/>
              <a:t>)</a:t>
            </a:r>
          </a:p>
          <a:p>
            <a:r>
              <a:rPr lang="en-ID" dirty="0" err="1"/>
              <a:t>Garis</a:t>
            </a:r>
            <a:r>
              <a:rPr lang="en-ID" dirty="0"/>
              <a:t> </a:t>
            </a:r>
            <a:r>
              <a:rPr lang="en-ID" dirty="0" err="1"/>
              <a:t>bawahi</a:t>
            </a:r>
            <a:r>
              <a:rPr lang="en-ID" dirty="0"/>
              <a:t> </a:t>
            </a:r>
            <a:r>
              <a:rPr lang="en-ID" dirty="0" err="1"/>
              <a:t>implikasi</a:t>
            </a:r>
            <a:r>
              <a:rPr lang="en-ID" dirty="0"/>
              <a:t> </a:t>
            </a:r>
            <a:r>
              <a:rPr lang="en-ID" dirty="0" err="1"/>
              <a:t>temuan</a:t>
            </a:r>
            <a:r>
              <a:rPr lang="en-ID" dirty="0"/>
              <a:t> Anda dan </a:t>
            </a:r>
            <a:r>
              <a:rPr lang="en-ID" dirty="0" err="1"/>
              <a:t>gambarkan</a:t>
            </a:r>
            <a:r>
              <a:rPr lang="en-ID" dirty="0"/>
              <a:t> </a:t>
            </a:r>
            <a:r>
              <a:rPr lang="en-ID" dirty="0" err="1"/>
              <a:t>kekuatan</a:t>
            </a:r>
            <a:r>
              <a:rPr lang="en-ID" dirty="0"/>
              <a:t> dan </a:t>
            </a:r>
            <a:r>
              <a:rPr lang="en-ID" dirty="0" err="1"/>
              <a:t>kelemahan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studi</a:t>
            </a:r>
            <a:r>
              <a:rPr lang="en-ID" dirty="0"/>
              <a:t> </a:t>
            </a:r>
            <a:r>
              <a:rPr lang="en-ID" dirty="0" err="1"/>
              <a:t>anda</a:t>
            </a:r>
            <a:endParaRPr lang="en-ID" dirty="0"/>
          </a:p>
          <a:p>
            <a:r>
              <a:rPr lang="en-ID" dirty="0" err="1"/>
              <a:t>Berikan</a:t>
            </a:r>
            <a:r>
              <a:rPr lang="en-ID" dirty="0"/>
              <a:t> </a:t>
            </a:r>
            <a:r>
              <a:rPr lang="en-ID" dirty="0" err="1"/>
              <a:t>gambaran</a:t>
            </a:r>
            <a:r>
              <a:rPr lang="en-ID" dirty="0"/>
              <a:t> </a:t>
            </a:r>
            <a:r>
              <a:rPr lang="en-ID" dirty="0" err="1"/>
              <a:t>kesimpulan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diskusi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kalimat</a:t>
            </a:r>
            <a:r>
              <a:rPr lang="en-ID" dirty="0"/>
              <a:t>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mudah</a:t>
            </a:r>
            <a:r>
              <a:rPr lang="en-ID" dirty="0"/>
              <a:t> </a:t>
            </a:r>
            <a:r>
              <a:rPr lang="en-ID" dirty="0" err="1"/>
              <a:t>dipahami</a:t>
            </a:r>
            <a:r>
              <a:rPr lang="en-ID" dirty="0"/>
              <a:t> </a:t>
            </a:r>
            <a:r>
              <a:rPr lang="en-ID" dirty="0" err="1"/>
              <a:t>pembaca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61132E-A3F0-E040-B0D9-4ECD43C2F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281B-C3BC-194E-A3C7-FBFF28B25D1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47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901AB-1DB0-EC41-A1E1-A6CB52F0D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Referensi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F0127-2459-ED46-BCD6-071DCCA20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dirty="0" err="1"/>
              <a:t>referensi</a:t>
            </a:r>
            <a:r>
              <a:rPr lang="en-US" dirty="0"/>
              <a:t> yang </a:t>
            </a:r>
            <a:r>
              <a:rPr lang="en-US" i="1" dirty="0"/>
              <a:t>up-to-date </a:t>
            </a:r>
          </a:p>
          <a:p>
            <a:r>
              <a:rPr lang="en-US" dirty="0" err="1"/>
              <a:t>Disarankan</a:t>
            </a:r>
            <a:r>
              <a:rPr lang="en-US" dirty="0"/>
              <a:t> </a:t>
            </a:r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literatur</a:t>
            </a:r>
            <a:r>
              <a:rPr lang="en-US" dirty="0"/>
              <a:t> primer (</a:t>
            </a:r>
            <a:r>
              <a:rPr lang="en-US" dirty="0" err="1"/>
              <a:t>Cek</a:t>
            </a:r>
            <a:r>
              <a:rPr lang="en-US" dirty="0"/>
              <a:t> GFA </a:t>
            </a:r>
            <a:r>
              <a:rPr lang="en-US" dirty="0" err="1"/>
              <a:t>Jurnal</a:t>
            </a:r>
            <a:r>
              <a:rPr lang="en-US" dirty="0"/>
              <a:t>)</a:t>
            </a:r>
          </a:p>
          <a:p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i="1" dirty="0"/>
              <a:t>reference manager software </a:t>
            </a:r>
            <a:r>
              <a:rPr lang="en-US" dirty="0"/>
              <a:t>(Zotero, Mendeley, Endnote </a:t>
            </a:r>
            <a:r>
              <a:rPr lang="en-US" dirty="0" err="1"/>
              <a:t>dll</a:t>
            </a:r>
            <a:r>
              <a:rPr lang="en-US" dirty="0"/>
              <a:t>), </a:t>
            </a:r>
            <a:r>
              <a:rPr lang="en-US" dirty="0" err="1"/>
              <a:t>disarankan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i="1" dirty="0"/>
              <a:t>open source</a:t>
            </a:r>
          </a:p>
          <a:p>
            <a:r>
              <a:rPr lang="en-US" dirty="0" err="1"/>
              <a:t>Periksa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sitasi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 (APA, Harvard, Vancouver, </a:t>
            </a:r>
            <a:r>
              <a:rPr lang="en-US" dirty="0" err="1"/>
              <a:t>dll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7263A-D745-1F4E-A45D-6DD6F4314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281B-C3BC-194E-A3C7-FBFF28B25D1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9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47D39B1-D7F3-3C4E-B8ED-67E670E64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827" y="579549"/>
            <a:ext cx="8210786" cy="569890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33441-44A6-474C-800A-F35D5CC7D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281B-C3BC-194E-A3C7-FBFF28B25D1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09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3BB36-4165-994D-BF71-B60F32950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57" y="2766218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Terimakasih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89DA4-8D11-5B4F-B553-C3C881A1D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281B-C3BC-194E-A3C7-FBFF28B25D1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35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93A2F-F549-BF47-833D-DC8898235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860"/>
            <a:ext cx="10515600" cy="1325563"/>
          </a:xfrm>
        </p:spPr>
        <p:txBody>
          <a:bodyPr/>
          <a:lstStyle/>
          <a:p>
            <a:r>
              <a:rPr lang="en-US" dirty="0" err="1">
                <a:highlight>
                  <a:srgbClr val="FFFF00"/>
                </a:highlight>
              </a:rPr>
              <a:t>Istilah</a:t>
            </a:r>
            <a:r>
              <a:rPr lang="en-US" dirty="0">
                <a:highlight>
                  <a:srgbClr val="FFFF00"/>
                </a:highlight>
              </a:rPr>
              <a:t> yang </a:t>
            </a:r>
            <a:r>
              <a:rPr lang="en-US" dirty="0" err="1">
                <a:highlight>
                  <a:srgbClr val="FFFF00"/>
                </a:highlight>
              </a:rPr>
              <a:t>perlu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dikenali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C942D-764B-D749-87F5-878D04372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7802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i="1" dirty="0"/>
              <a:t>Journal, Articles, GFA (Guideline for Authors), DOI (Digital Object Identification),Volume/Number, </a:t>
            </a:r>
            <a:r>
              <a:rPr lang="en-ID" i="1" dirty="0"/>
              <a:t>Peer-review, Indexing system, Impact Factor (IF), Publisher, Open Access, APC (Article </a:t>
            </a:r>
            <a:r>
              <a:rPr lang="en-ID" i="1" dirty="0" err="1"/>
              <a:t>Processiong</a:t>
            </a:r>
            <a:r>
              <a:rPr lang="en-ID" i="1" dirty="0"/>
              <a:t> Charge), Submission Fee, Embargo, ISSN/e-ISSN, Citation Index, Search Engines,</a:t>
            </a:r>
          </a:p>
          <a:p>
            <a:pPr marL="0" indent="0" algn="just">
              <a:buNone/>
            </a:pPr>
            <a:endParaRPr lang="en-ID" i="1" dirty="0"/>
          </a:p>
          <a:p>
            <a:pPr marL="0" indent="0" algn="just">
              <a:buNone/>
            </a:pPr>
            <a:r>
              <a:rPr lang="en-ID" i="1" dirty="0"/>
              <a:t>Dan </a:t>
            </a:r>
            <a:r>
              <a:rPr lang="en-ID" i="1" dirty="0" err="1"/>
              <a:t>lainnya</a:t>
            </a:r>
            <a:r>
              <a:rPr lang="en-ID" i="1" dirty="0"/>
              <a:t>… </a:t>
            </a:r>
            <a:endParaRPr lang="en-US" i="1" dirty="0"/>
          </a:p>
          <a:p>
            <a:endParaRPr lang="en-ID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D6EB9-B764-E34C-BB38-DEA50838B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281B-C3BC-194E-A3C7-FBFF28B25D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68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858" y="1013567"/>
            <a:ext cx="9902283" cy="108925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Proses </a:t>
            </a:r>
            <a:r>
              <a:rPr lang="en-US" sz="3600" dirty="0" err="1"/>
              <a:t>Kreatif</a:t>
            </a:r>
            <a:r>
              <a:rPr lang="en-US" sz="3600" dirty="0"/>
              <a:t> </a:t>
            </a:r>
            <a:r>
              <a:rPr lang="en-US" sz="3600" dirty="0" err="1"/>
              <a:t>Sebelum</a:t>
            </a:r>
            <a:r>
              <a:rPr lang="en-US" sz="3600" dirty="0"/>
              <a:t> </a:t>
            </a:r>
            <a:r>
              <a:rPr lang="en-US" sz="3600" dirty="0" err="1"/>
              <a:t>Menulis</a:t>
            </a:r>
            <a:r>
              <a:rPr lang="en-US" sz="3600" dirty="0"/>
              <a:t> </a:t>
            </a:r>
            <a:r>
              <a:rPr lang="en-US" sz="3600" dirty="0" err="1"/>
              <a:t>Artikel</a:t>
            </a:r>
            <a:r>
              <a:rPr lang="en-US" sz="3600" dirty="0"/>
              <a:t> </a:t>
            </a:r>
            <a:r>
              <a:rPr lang="en-US" sz="3600" dirty="0" err="1"/>
              <a:t>Ilmiah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6370" y="2351313"/>
            <a:ext cx="9493406" cy="377070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Memahami</a:t>
            </a:r>
            <a:r>
              <a:rPr lang="en-US" sz="2400" dirty="0"/>
              <a:t> </a:t>
            </a:r>
            <a:r>
              <a:rPr lang="en-US" sz="2400" dirty="0" err="1"/>
              <a:t>ekspektasi</a:t>
            </a:r>
            <a:r>
              <a:rPr lang="en-US" sz="2400" dirty="0"/>
              <a:t> dan 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penulisan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Memformulasikan</a:t>
            </a:r>
            <a:r>
              <a:rPr lang="en-US" sz="2400" dirty="0"/>
              <a:t> </a:t>
            </a:r>
            <a:r>
              <a:rPr lang="en-US" sz="2400" dirty="0" err="1"/>
              <a:t>pertanyaan</a:t>
            </a:r>
            <a:r>
              <a:rPr lang="en-US" sz="2400" dirty="0"/>
              <a:t>/ide </a:t>
            </a:r>
            <a:r>
              <a:rPr lang="en-US" sz="2400" dirty="0" err="1"/>
              <a:t>pokok</a:t>
            </a:r>
            <a:r>
              <a:rPr lang="en-US" sz="2400" dirty="0"/>
              <a:t>/</a:t>
            </a:r>
            <a:r>
              <a:rPr lang="en-US" sz="2400" dirty="0" err="1"/>
              <a:t>hipotesis</a:t>
            </a:r>
            <a:r>
              <a:rPr lang="en-US" sz="2400" dirty="0"/>
              <a:t> </a:t>
            </a:r>
            <a:r>
              <a:rPr lang="en-US" sz="2400" dirty="0" err="1"/>
              <a:t>utama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i="1" dirty="0"/>
              <a:t>Brainstorming</a:t>
            </a:r>
            <a:r>
              <a:rPr lang="en-US" sz="2400" dirty="0"/>
              <a:t> (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i="1" dirty="0"/>
              <a:t>mind map</a:t>
            </a:r>
            <a:r>
              <a:rPr lang="en-US" sz="24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Riset</a:t>
            </a:r>
            <a:r>
              <a:rPr lang="en-US" sz="2400" dirty="0"/>
              <a:t> (</a:t>
            </a:r>
            <a:r>
              <a:rPr lang="en-US" sz="2400" i="1" dirty="0"/>
              <a:t>note-taking</a:t>
            </a:r>
            <a:r>
              <a:rPr lang="en-US" sz="2400" dirty="0"/>
              <a:t>) </a:t>
            </a:r>
            <a:r>
              <a:rPr lang="en-US" sz="2400" dirty="0">
                <a:sym typeface="Wingdings" panose="05000000000000000000" pitchFamily="2" charset="2"/>
              </a:rPr>
              <a:t> data </a:t>
            </a:r>
            <a:r>
              <a:rPr lang="en-US" sz="2400" dirty="0" err="1">
                <a:sym typeface="Wingdings" panose="05000000000000000000" pitchFamily="2" charset="2"/>
              </a:rPr>
              <a:t>penunjang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argumentasi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5345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6DACC-885F-6E43-9FE6-515543FC0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7003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err="1">
                <a:highlight>
                  <a:srgbClr val="FFFF00"/>
                </a:highlight>
              </a:rPr>
              <a:t>Letupkan</a:t>
            </a:r>
            <a:r>
              <a:rPr lang="en-US" sz="5400" dirty="0">
                <a:highlight>
                  <a:srgbClr val="FFFF00"/>
                </a:highlight>
              </a:rPr>
              <a:t> Ide…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9FB31-757F-844D-8F1E-C9A5DCB0F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281B-C3BC-194E-A3C7-FBFF28B25D15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E203B8-BB91-6D4C-B866-59C429AEF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50795"/>
            <a:ext cx="4739270" cy="47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24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C073D-A583-584D-B4B7-62C690C71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94778"/>
            <a:ext cx="10515600" cy="1325563"/>
          </a:xfrm>
        </p:spPr>
        <p:txBody>
          <a:bodyPr/>
          <a:lstStyle/>
          <a:p>
            <a:r>
              <a:rPr lang="en-US" dirty="0" err="1"/>
              <a:t>Pahami</a:t>
            </a:r>
            <a:r>
              <a:rPr lang="en-US" dirty="0"/>
              <a:t> </a:t>
            </a:r>
            <a:r>
              <a:rPr lang="en-US" dirty="0" err="1">
                <a:highlight>
                  <a:srgbClr val="FFFF00"/>
                </a:highlight>
              </a:rPr>
              <a:t>Posisi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Awal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/>
              <a:t>Anda </a:t>
            </a:r>
            <a:br>
              <a:rPr lang="en-US" dirty="0"/>
            </a:b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Menulis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D4970-4F2E-3744-8483-6A1DA7899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432957"/>
            <a:ext cx="10515600" cy="33770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highlight>
                  <a:srgbClr val="FFFF00"/>
                </a:highlight>
              </a:rPr>
              <a:t>Apakah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  <a:r>
              <a:rPr lang="en-US" sz="3200" dirty="0" err="1">
                <a:highlight>
                  <a:srgbClr val="FFFF00"/>
                </a:highlight>
              </a:rPr>
              <a:t>anda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  <a:r>
              <a:rPr lang="en-US" sz="3200" dirty="0" err="1">
                <a:highlight>
                  <a:srgbClr val="FFFF00"/>
                </a:highlight>
              </a:rPr>
              <a:t>menulis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  <a:r>
              <a:rPr lang="en-US" sz="3200" dirty="0" err="1">
                <a:highlight>
                  <a:srgbClr val="FFFF00"/>
                </a:highlight>
              </a:rPr>
              <a:t>saat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  <a:r>
              <a:rPr lang="en-US" sz="3200" dirty="0" err="1">
                <a:highlight>
                  <a:srgbClr val="FFFF00"/>
                </a:highlight>
              </a:rPr>
              <a:t>penelitian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  <a:r>
              <a:rPr lang="en-US" sz="3200" dirty="0" err="1">
                <a:highlight>
                  <a:srgbClr val="FFFF00"/>
                </a:highlight>
              </a:rPr>
              <a:t>empiris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  <a:r>
              <a:rPr lang="en-US" sz="3200" dirty="0" err="1">
                <a:highlight>
                  <a:srgbClr val="FFFF00"/>
                </a:highlight>
              </a:rPr>
              <a:t>sudah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  <a:r>
              <a:rPr lang="en-US" sz="3200" dirty="0" err="1">
                <a:highlight>
                  <a:srgbClr val="FFFF00"/>
                </a:highlight>
              </a:rPr>
              <a:t>selesai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  <a:r>
              <a:rPr lang="en-US" sz="3200" dirty="0" err="1">
                <a:highlight>
                  <a:srgbClr val="FFFF00"/>
                </a:highlight>
              </a:rPr>
              <a:t>dilakukan</a:t>
            </a:r>
            <a:r>
              <a:rPr lang="en-US" sz="3200" dirty="0">
                <a:highlight>
                  <a:srgbClr val="FFFF00"/>
                </a:highlight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highlight>
                  <a:srgbClr val="00FF00"/>
                </a:highlight>
              </a:rPr>
              <a:t>Apakah</a:t>
            </a:r>
            <a:r>
              <a:rPr lang="en-US" sz="3200" dirty="0">
                <a:highlight>
                  <a:srgbClr val="00FF00"/>
                </a:highlight>
              </a:rPr>
              <a:t> </a:t>
            </a:r>
            <a:r>
              <a:rPr lang="en-US" sz="3200" dirty="0" err="1">
                <a:highlight>
                  <a:srgbClr val="00FF00"/>
                </a:highlight>
              </a:rPr>
              <a:t>anda</a:t>
            </a:r>
            <a:r>
              <a:rPr lang="en-US" sz="3200" dirty="0">
                <a:highlight>
                  <a:srgbClr val="00FF00"/>
                </a:highlight>
              </a:rPr>
              <a:t> </a:t>
            </a:r>
            <a:r>
              <a:rPr lang="en-US" sz="3200" dirty="0" err="1">
                <a:highlight>
                  <a:srgbClr val="00FF00"/>
                </a:highlight>
              </a:rPr>
              <a:t>menulis</a:t>
            </a:r>
            <a:r>
              <a:rPr lang="en-US" sz="3200" dirty="0">
                <a:highlight>
                  <a:srgbClr val="00FF00"/>
                </a:highlight>
              </a:rPr>
              <a:t> </a:t>
            </a:r>
            <a:r>
              <a:rPr lang="en-US" sz="3200" dirty="0" err="1">
                <a:highlight>
                  <a:srgbClr val="00FF00"/>
                </a:highlight>
              </a:rPr>
              <a:t>tanpa</a:t>
            </a:r>
            <a:r>
              <a:rPr lang="en-US" sz="3200" dirty="0">
                <a:highlight>
                  <a:srgbClr val="00FF00"/>
                </a:highlight>
              </a:rPr>
              <a:t> </a:t>
            </a:r>
            <a:r>
              <a:rPr lang="en-US" sz="3200" dirty="0" err="1">
                <a:highlight>
                  <a:srgbClr val="00FF00"/>
                </a:highlight>
              </a:rPr>
              <a:t>melakukan</a:t>
            </a:r>
            <a:r>
              <a:rPr lang="en-US" sz="3200" dirty="0">
                <a:highlight>
                  <a:srgbClr val="00FF00"/>
                </a:highlight>
              </a:rPr>
              <a:t> </a:t>
            </a:r>
            <a:r>
              <a:rPr lang="en-US" sz="3200" dirty="0" err="1">
                <a:highlight>
                  <a:srgbClr val="00FF00"/>
                </a:highlight>
              </a:rPr>
              <a:t>penelitian</a:t>
            </a:r>
            <a:r>
              <a:rPr lang="en-US" sz="3200" dirty="0">
                <a:highlight>
                  <a:srgbClr val="00FF00"/>
                </a:highlight>
              </a:rPr>
              <a:t> </a:t>
            </a:r>
            <a:r>
              <a:rPr lang="en-US" sz="3200" dirty="0" err="1">
                <a:highlight>
                  <a:srgbClr val="00FF00"/>
                </a:highlight>
              </a:rPr>
              <a:t>empiris</a:t>
            </a:r>
            <a:r>
              <a:rPr lang="en-US" sz="3200" dirty="0">
                <a:highlight>
                  <a:srgbClr val="00FF00"/>
                </a:highlight>
              </a:rPr>
              <a:t> (</a:t>
            </a:r>
            <a:r>
              <a:rPr lang="en-US" sz="3200" dirty="0" err="1">
                <a:highlight>
                  <a:srgbClr val="00FF00"/>
                </a:highlight>
              </a:rPr>
              <a:t>studi</a:t>
            </a:r>
            <a:r>
              <a:rPr lang="en-US" sz="3200" dirty="0">
                <a:highlight>
                  <a:srgbClr val="00FF00"/>
                </a:highlight>
              </a:rPr>
              <a:t> </a:t>
            </a:r>
            <a:r>
              <a:rPr lang="en-US" sz="3200" dirty="0" err="1">
                <a:highlight>
                  <a:srgbClr val="00FF00"/>
                </a:highlight>
              </a:rPr>
              <a:t>literatur</a:t>
            </a:r>
            <a:r>
              <a:rPr lang="en-US" sz="3200" dirty="0">
                <a:highlight>
                  <a:srgbClr val="00FF00"/>
                </a:highlight>
              </a:rPr>
              <a:t>) 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highlight>
                  <a:srgbClr val="FF00FF"/>
                </a:highlight>
              </a:rPr>
              <a:t>Apakah</a:t>
            </a:r>
            <a:r>
              <a:rPr lang="en-US" sz="3200" dirty="0">
                <a:highlight>
                  <a:srgbClr val="FF00FF"/>
                </a:highlight>
              </a:rPr>
              <a:t> </a:t>
            </a:r>
            <a:r>
              <a:rPr lang="en-US" sz="3200" dirty="0" err="1">
                <a:highlight>
                  <a:srgbClr val="FF00FF"/>
                </a:highlight>
              </a:rPr>
              <a:t>anda</a:t>
            </a:r>
            <a:r>
              <a:rPr lang="en-US" sz="3200" dirty="0">
                <a:highlight>
                  <a:srgbClr val="FF00FF"/>
                </a:highlight>
              </a:rPr>
              <a:t> </a:t>
            </a:r>
            <a:r>
              <a:rPr lang="en-US" sz="3200" dirty="0" err="1">
                <a:highlight>
                  <a:srgbClr val="FF00FF"/>
                </a:highlight>
              </a:rPr>
              <a:t>menulis</a:t>
            </a:r>
            <a:r>
              <a:rPr lang="en-US" sz="3200" dirty="0">
                <a:highlight>
                  <a:srgbClr val="FF00FF"/>
                </a:highlight>
              </a:rPr>
              <a:t> </a:t>
            </a:r>
            <a:r>
              <a:rPr lang="en-US" sz="3200" dirty="0" err="1">
                <a:highlight>
                  <a:srgbClr val="FF00FF"/>
                </a:highlight>
              </a:rPr>
              <a:t>dengan</a:t>
            </a:r>
            <a:r>
              <a:rPr lang="en-US" sz="3200" dirty="0">
                <a:highlight>
                  <a:srgbClr val="FF00FF"/>
                </a:highlight>
              </a:rPr>
              <a:t> </a:t>
            </a:r>
            <a:r>
              <a:rPr lang="en-US" sz="3200" dirty="0" err="1">
                <a:highlight>
                  <a:srgbClr val="FF00FF"/>
                </a:highlight>
              </a:rPr>
              <a:t>memanfaatkan</a:t>
            </a:r>
            <a:r>
              <a:rPr lang="en-US" sz="3200" dirty="0">
                <a:highlight>
                  <a:srgbClr val="FF00FF"/>
                </a:highlight>
              </a:rPr>
              <a:t> data </a:t>
            </a:r>
            <a:r>
              <a:rPr lang="en-US" sz="3200" dirty="0" err="1">
                <a:highlight>
                  <a:srgbClr val="FF00FF"/>
                </a:highlight>
              </a:rPr>
              <a:t>sekunder</a:t>
            </a:r>
            <a:r>
              <a:rPr lang="en-US" sz="3200" dirty="0">
                <a:highlight>
                  <a:srgbClr val="FF00FF"/>
                </a:highlight>
              </a:rPr>
              <a:t>/</a:t>
            </a:r>
            <a:r>
              <a:rPr lang="en-US" sz="3200" dirty="0" err="1">
                <a:highlight>
                  <a:srgbClr val="FF00FF"/>
                </a:highlight>
              </a:rPr>
              <a:t>maha</a:t>
            </a:r>
            <a:r>
              <a:rPr lang="en-US" sz="3200" dirty="0">
                <a:highlight>
                  <a:srgbClr val="FF00FF"/>
                </a:highlight>
              </a:rPr>
              <a:t> data?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93B7C-4399-634E-B482-25625297F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281B-C3BC-194E-A3C7-FBFF28B25D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96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F5F3E-AF49-5E4C-9F59-C779C6F7D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,…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CA724-5C44-F14C-803D-2266A2402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30225" indent="-514350">
              <a:buAutoNum type="arabicPeriod"/>
            </a:pPr>
            <a:r>
              <a:rPr lang="en-US" sz="3200" dirty="0" err="1">
                <a:highlight>
                  <a:srgbClr val="FFFF00"/>
                </a:highlight>
              </a:rPr>
              <a:t>Maka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  <a:r>
              <a:rPr lang="en-US" sz="3200" dirty="0" err="1">
                <a:highlight>
                  <a:srgbClr val="FFFF00"/>
                </a:highlight>
              </a:rPr>
              <a:t>pastikan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  <a:r>
              <a:rPr lang="en-ID" sz="3200" dirty="0" err="1">
                <a:highlight>
                  <a:srgbClr val="FFFF00"/>
                </a:highlight>
              </a:rPr>
              <a:t>pengolahan</a:t>
            </a:r>
            <a:r>
              <a:rPr lang="en-ID" sz="3200" dirty="0">
                <a:highlight>
                  <a:srgbClr val="FFFF00"/>
                </a:highlight>
              </a:rPr>
              <a:t> data (</a:t>
            </a:r>
            <a:r>
              <a:rPr lang="en-ID" sz="3200" i="1" dirty="0">
                <a:highlight>
                  <a:srgbClr val="FFFF00"/>
                </a:highlight>
              </a:rPr>
              <a:t>editing, coding, recording, </a:t>
            </a:r>
            <a:r>
              <a:rPr lang="en-ID" sz="3200" dirty="0">
                <a:highlight>
                  <a:srgbClr val="FFFF00"/>
                </a:highlight>
              </a:rPr>
              <a:t>dan </a:t>
            </a:r>
            <a:r>
              <a:rPr lang="en-ID" sz="3200" i="1" dirty="0">
                <a:highlight>
                  <a:srgbClr val="FFFF00"/>
                </a:highlight>
              </a:rPr>
              <a:t>cleaning</a:t>
            </a:r>
            <a:r>
              <a:rPr lang="en-ID" sz="3200" dirty="0">
                <a:highlight>
                  <a:srgbClr val="FFFF00"/>
                </a:highlight>
              </a:rPr>
              <a:t>) </a:t>
            </a:r>
            <a:r>
              <a:rPr lang="en-ID" sz="3200" dirty="0" err="1">
                <a:highlight>
                  <a:srgbClr val="FFFF00"/>
                </a:highlight>
              </a:rPr>
              <a:t>selesai</a:t>
            </a:r>
            <a:r>
              <a:rPr lang="en-ID" sz="3200" dirty="0">
                <a:highlight>
                  <a:srgbClr val="FFFF00"/>
                </a:highlight>
              </a:rPr>
              <a:t>, </a:t>
            </a:r>
            <a:r>
              <a:rPr lang="en-ID" sz="3200" dirty="0" err="1">
                <a:highlight>
                  <a:srgbClr val="FFFF00"/>
                </a:highlight>
              </a:rPr>
              <a:t>anda</a:t>
            </a:r>
            <a:r>
              <a:rPr lang="en-ID" sz="3200" dirty="0">
                <a:highlight>
                  <a:srgbClr val="FFFF00"/>
                </a:highlight>
              </a:rPr>
              <a:t> </a:t>
            </a:r>
            <a:r>
              <a:rPr lang="en-ID" sz="3200" dirty="0" err="1">
                <a:highlight>
                  <a:srgbClr val="FFFF00"/>
                </a:highlight>
              </a:rPr>
              <a:t>sudah</a:t>
            </a:r>
            <a:r>
              <a:rPr lang="en-ID" sz="3200" dirty="0">
                <a:highlight>
                  <a:srgbClr val="FFFF00"/>
                </a:highlight>
              </a:rPr>
              <a:t> </a:t>
            </a:r>
            <a:r>
              <a:rPr lang="en-ID" sz="3200" dirty="0" err="1">
                <a:highlight>
                  <a:srgbClr val="FFFF00"/>
                </a:highlight>
              </a:rPr>
              <a:t>dapat</a:t>
            </a:r>
            <a:r>
              <a:rPr lang="en-ID" sz="3200" dirty="0">
                <a:highlight>
                  <a:srgbClr val="FFFF00"/>
                </a:highlight>
              </a:rPr>
              <a:t> </a:t>
            </a:r>
            <a:r>
              <a:rPr lang="en-ID" sz="3200" dirty="0" err="1">
                <a:highlight>
                  <a:srgbClr val="FFFF00"/>
                </a:highlight>
              </a:rPr>
              <a:t>menangkap</a:t>
            </a:r>
            <a:r>
              <a:rPr lang="en-ID" sz="3200" dirty="0">
                <a:highlight>
                  <a:srgbClr val="FFFF00"/>
                </a:highlight>
              </a:rPr>
              <a:t> “insight” </a:t>
            </a:r>
            <a:r>
              <a:rPr lang="en-ID" sz="3200" dirty="0" err="1">
                <a:highlight>
                  <a:srgbClr val="FFFF00"/>
                </a:highlight>
              </a:rPr>
              <a:t>dari</a:t>
            </a:r>
            <a:r>
              <a:rPr lang="en-ID" sz="3200" dirty="0">
                <a:highlight>
                  <a:srgbClr val="FFFF00"/>
                </a:highlight>
              </a:rPr>
              <a:t> </a:t>
            </a:r>
            <a:r>
              <a:rPr lang="en-ID" sz="3200" dirty="0" err="1">
                <a:highlight>
                  <a:srgbClr val="FFFF00"/>
                </a:highlight>
              </a:rPr>
              <a:t>riset</a:t>
            </a:r>
            <a:r>
              <a:rPr lang="en-ID" sz="3200" dirty="0">
                <a:highlight>
                  <a:srgbClr val="FFFF00"/>
                </a:highlight>
              </a:rPr>
              <a:t> </a:t>
            </a:r>
            <a:r>
              <a:rPr lang="en-ID" sz="3200" dirty="0" err="1">
                <a:highlight>
                  <a:srgbClr val="FFFF00"/>
                </a:highlight>
              </a:rPr>
              <a:t>anda</a:t>
            </a:r>
            <a:endParaRPr lang="en-ID" sz="3200" dirty="0">
              <a:highlight>
                <a:srgbClr val="FFFF00"/>
              </a:highlight>
            </a:endParaRPr>
          </a:p>
          <a:p>
            <a:pPr marL="530225" indent="-514350">
              <a:buAutoNum type="arabicPeriod"/>
            </a:pPr>
            <a:r>
              <a:rPr lang="en-ID" sz="3200" dirty="0" err="1">
                <a:highlight>
                  <a:srgbClr val="00FF00"/>
                </a:highlight>
              </a:rPr>
              <a:t>Maka</a:t>
            </a:r>
            <a:r>
              <a:rPr lang="en-ID" sz="3200" dirty="0">
                <a:highlight>
                  <a:srgbClr val="00FF00"/>
                </a:highlight>
              </a:rPr>
              <a:t> </a:t>
            </a:r>
            <a:r>
              <a:rPr lang="en-ID" sz="3200" dirty="0" err="1">
                <a:highlight>
                  <a:srgbClr val="00FF00"/>
                </a:highlight>
              </a:rPr>
              <a:t>pastikan</a:t>
            </a:r>
            <a:r>
              <a:rPr lang="en-ID" sz="3200" dirty="0">
                <a:highlight>
                  <a:srgbClr val="00FF00"/>
                </a:highlight>
              </a:rPr>
              <a:t> </a:t>
            </a:r>
            <a:r>
              <a:rPr lang="en-ID" sz="3200" dirty="0" err="1">
                <a:highlight>
                  <a:srgbClr val="00FF00"/>
                </a:highlight>
              </a:rPr>
              <a:t>anda</a:t>
            </a:r>
            <a:r>
              <a:rPr lang="en-ID" sz="3200" dirty="0">
                <a:highlight>
                  <a:srgbClr val="00FF00"/>
                </a:highlight>
              </a:rPr>
              <a:t> </a:t>
            </a:r>
            <a:r>
              <a:rPr lang="en-ID" sz="3200" dirty="0" err="1">
                <a:highlight>
                  <a:srgbClr val="00FF00"/>
                </a:highlight>
              </a:rPr>
              <a:t>mengetahui</a:t>
            </a:r>
            <a:r>
              <a:rPr lang="en-ID" sz="3200" dirty="0">
                <a:highlight>
                  <a:srgbClr val="00FF00"/>
                </a:highlight>
              </a:rPr>
              <a:t> </a:t>
            </a:r>
            <a:r>
              <a:rPr lang="en-ID" sz="3200" dirty="0" err="1">
                <a:highlight>
                  <a:srgbClr val="00FF00"/>
                </a:highlight>
              </a:rPr>
              <a:t>metode</a:t>
            </a:r>
            <a:r>
              <a:rPr lang="en-ID" sz="3200" dirty="0">
                <a:highlight>
                  <a:srgbClr val="00FF00"/>
                </a:highlight>
              </a:rPr>
              <a:t> </a:t>
            </a:r>
            <a:r>
              <a:rPr lang="en-ID" sz="3200" dirty="0" err="1">
                <a:highlight>
                  <a:srgbClr val="00FF00"/>
                </a:highlight>
              </a:rPr>
              <a:t>apa</a:t>
            </a:r>
            <a:r>
              <a:rPr lang="en-ID" sz="3200" dirty="0">
                <a:highlight>
                  <a:srgbClr val="00FF00"/>
                </a:highlight>
              </a:rPr>
              <a:t> </a:t>
            </a:r>
            <a:r>
              <a:rPr lang="en-ID" sz="3200" dirty="0" err="1">
                <a:highlight>
                  <a:srgbClr val="00FF00"/>
                </a:highlight>
              </a:rPr>
              <a:t>dari</a:t>
            </a:r>
            <a:r>
              <a:rPr lang="en-ID" sz="3200" dirty="0">
                <a:highlight>
                  <a:srgbClr val="00FF00"/>
                </a:highlight>
              </a:rPr>
              <a:t> </a:t>
            </a:r>
            <a:r>
              <a:rPr lang="en-ID" sz="3200" dirty="0" err="1">
                <a:highlight>
                  <a:srgbClr val="00FF00"/>
                </a:highlight>
              </a:rPr>
              <a:t>studi</a:t>
            </a:r>
            <a:r>
              <a:rPr lang="en-ID" sz="3200" dirty="0">
                <a:highlight>
                  <a:srgbClr val="00FF00"/>
                </a:highlight>
              </a:rPr>
              <a:t> </a:t>
            </a:r>
            <a:r>
              <a:rPr lang="en-ID" sz="3200" dirty="0" err="1">
                <a:highlight>
                  <a:srgbClr val="00FF00"/>
                </a:highlight>
              </a:rPr>
              <a:t>literatur</a:t>
            </a:r>
            <a:r>
              <a:rPr lang="en-ID" sz="3200" dirty="0">
                <a:highlight>
                  <a:srgbClr val="00FF00"/>
                </a:highlight>
              </a:rPr>
              <a:t> yang </a:t>
            </a:r>
            <a:r>
              <a:rPr lang="en-ID" sz="3200" dirty="0" err="1">
                <a:highlight>
                  <a:srgbClr val="00FF00"/>
                </a:highlight>
              </a:rPr>
              <a:t>dipilih</a:t>
            </a:r>
            <a:r>
              <a:rPr lang="en-ID" sz="3200" dirty="0">
                <a:highlight>
                  <a:srgbClr val="00FF00"/>
                </a:highlight>
              </a:rPr>
              <a:t>, </a:t>
            </a:r>
            <a:r>
              <a:rPr lang="en-ID" sz="3200" dirty="0" err="1">
                <a:highlight>
                  <a:srgbClr val="00FF00"/>
                </a:highlight>
              </a:rPr>
              <a:t>kuasai</a:t>
            </a:r>
            <a:r>
              <a:rPr lang="en-ID" sz="3200" dirty="0">
                <a:highlight>
                  <a:srgbClr val="00FF00"/>
                </a:highlight>
              </a:rPr>
              <a:t> </a:t>
            </a:r>
            <a:r>
              <a:rPr lang="en-ID" sz="3200" dirty="0" err="1">
                <a:highlight>
                  <a:srgbClr val="00FF00"/>
                </a:highlight>
              </a:rPr>
              <a:t>dahulu</a:t>
            </a:r>
            <a:r>
              <a:rPr lang="en-ID" sz="3200" dirty="0">
                <a:highlight>
                  <a:srgbClr val="00FF00"/>
                </a:highlight>
              </a:rPr>
              <a:t> </a:t>
            </a:r>
            <a:r>
              <a:rPr lang="en-ID" sz="3200" dirty="0" err="1">
                <a:highlight>
                  <a:srgbClr val="00FF00"/>
                </a:highlight>
              </a:rPr>
              <a:t>teknik</a:t>
            </a:r>
            <a:r>
              <a:rPr lang="en-ID" sz="3200" dirty="0">
                <a:highlight>
                  <a:srgbClr val="00FF00"/>
                </a:highlight>
              </a:rPr>
              <a:t> dan </a:t>
            </a:r>
            <a:r>
              <a:rPr lang="en-ID" sz="3200" dirty="0" err="1">
                <a:highlight>
                  <a:srgbClr val="00FF00"/>
                </a:highlight>
              </a:rPr>
              <a:t>metodenya</a:t>
            </a:r>
            <a:endParaRPr lang="en-ID" sz="3200" dirty="0">
              <a:highlight>
                <a:srgbClr val="00FF00"/>
              </a:highlight>
            </a:endParaRPr>
          </a:p>
          <a:p>
            <a:pPr marL="530225" indent="-514350">
              <a:buAutoNum type="arabicPeriod"/>
            </a:pPr>
            <a:r>
              <a:rPr lang="en-ID" sz="3200" dirty="0" err="1">
                <a:highlight>
                  <a:srgbClr val="FF00FF"/>
                </a:highlight>
              </a:rPr>
              <a:t>Maka</a:t>
            </a:r>
            <a:r>
              <a:rPr lang="en-ID" sz="3200" dirty="0">
                <a:highlight>
                  <a:srgbClr val="FF00FF"/>
                </a:highlight>
              </a:rPr>
              <a:t> </a:t>
            </a:r>
            <a:r>
              <a:rPr lang="en-ID" sz="3200" dirty="0" err="1">
                <a:highlight>
                  <a:srgbClr val="FF00FF"/>
                </a:highlight>
              </a:rPr>
              <a:t>pastikan</a:t>
            </a:r>
            <a:r>
              <a:rPr lang="en-ID" sz="3200" dirty="0">
                <a:highlight>
                  <a:srgbClr val="FF00FF"/>
                </a:highlight>
              </a:rPr>
              <a:t> </a:t>
            </a:r>
            <a:r>
              <a:rPr lang="en-ID" sz="3200" dirty="0" err="1">
                <a:highlight>
                  <a:srgbClr val="FF00FF"/>
                </a:highlight>
              </a:rPr>
              <a:t>anda</a:t>
            </a:r>
            <a:r>
              <a:rPr lang="en-ID" sz="3200" dirty="0">
                <a:highlight>
                  <a:srgbClr val="FF00FF"/>
                </a:highlight>
              </a:rPr>
              <a:t> </a:t>
            </a:r>
            <a:r>
              <a:rPr lang="en-ID" sz="3200" dirty="0" err="1">
                <a:highlight>
                  <a:srgbClr val="FF00FF"/>
                </a:highlight>
              </a:rPr>
              <a:t>mengetahui</a:t>
            </a:r>
            <a:r>
              <a:rPr lang="en-ID" sz="3200" dirty="0">
                <a:highlight>
                  <a:srgbClr val="FF00FF"/>
                </a:highlight>
              </a:rPr>
              <a:t> data </a:t>
            </a:r>
            <a:r>
              <a:rPr lang="en-ID" sz="3200" dirty="0" err="1">
                <a:highlight>
                  <a:srgbClr val="FF00FF"/>
                </a:highlight>
              </a:rPr>
              <a:t>apa</a:t>
            </a:r>
            <a:r>
              <a:rPr lang="en-ID" sz="3200" dirty="0">
                <a:highlight>
                  <a:srgbClr val="FF00FF"/>
                </a:highlight>
              </a:rPr>
              <a:t> yang </a:t>
            </a:r>
            <a:r>
              <a:rPr lang="en-ID" sz="3200" dirty="0" err="1">
                <a:highlight>
                  <a:srgbClr val="FF00FF"/>
                </a:highlight>
              </a:rPr>
              <a:t>pilih</a:t>
            </a:r>
            <a:r>
              <a:rPr lang="en-ID" sz="3200" dirty="0">
                <a:highlight>
                  <a:srgbClr val="FF00FF"/>
                </a:highlight>
              </a:rPr>
              <a:t>, </a:t>
            </a:r>
            <a:r>
              <a:rPr lang="en-ID" sz="3200" dirty="0" err="1">
                <a:highlight>
                  <a:srgbClr val="FF00FF"/>
                </a:highlight>
              </a:rPr>
              <a:t>variabel</a:t>
            </a:r>
            <a:r>
              <a:rPr lang="en-ID" sz="3200" dirty="0">
                <a:highlight>
                  <a:srgbClr val="FF00FF"/>
                </a:highlight>
              </a:rPr>
              <a:t> </a:t>
            </a:r>
            <a:r>
              <a:rPr lang="en-ID" sz="3200" dirty="0" err="1">
                <a:highlight>
                  <a:srgbClr val="FF00FF"/>
                </a:highlight>
              </a:rPr>
              <a:t>apa</a:t>
            </a:r>
            <a:r>
              <a:rPr lang="en-ID" sz="3200" dirty="0">
                <a:highlight>
                  <a:srgbClr val="FF00FF"/>
                </a:highlight>
              </a:rPr>
              <a:t> yang </a:t>
            </a:r>
            <a:r>
              <a:rPr lang="en-ID" sz="3200" dirty="0" err="1">
                <a:highlight>
                  <a:srgbClr val="FF00FF"/>
                </a:highlight>
              </a:rPr>
              <a:t>akan</a:t>
            </a:r>
            <a:r>
              <a:rPr lang="en-ID" sz="3200" dirty="0">
                <a:highlight>
                  <a:srgbClr val="FF00FF"/>
                </a:highlight>
              </a:rPr>
              <a:t> </a:t>
            </a:r>
            <a:r>
              <a:rPr lang="en-ID" sz="3200" dirty="0" err="1">
                <a:highlight>
                  <a:srgbClr val="FF00FF"/>
                </a:highlight>
              </a:rPr>
              <a:t>diteliti</a:t>
            </a:r>
            <a:r>
              <a:rPr lang="en-ID" sz="3200" dirty="0">
                <a:highlight>
                  <a:srgbClr val="FF00FF"/>
                </a:highlight>
              </a:rPr>
              <a:t> dan </a:t>
            </a:r>
            <a:r>
              <a:rPr lang="en-ID" sz="3200" dirty="0" err="1">
                <a:highlight>
                  <a:srgbClr val="FF00FF"/>
                </a:highlight>
              </a:rPr>
              <a:t>sumber</a:t>
            </a:r>
            <a:r>
              <a:rPr lang="en-ID" sz="3200" dirty="0">
                <a:highlight>
                  <a:srgbClr val="FF00FF"/>
                </a:highlight>
              </a:rPr>
              <a:t> </a:t>
            </a:r>
            <a:r>
              <a:rPr lang="en-ID" sz="3200" dirty="0" err="1">
                <a:highlight>
                  <a:srgbClr val="FF00FF"/>
                </a:highlight>
              </a:rPr>
              <a:t>maha</a:t>
            </a:r>
            <a:r>
              <a:rPr lang="en-ID" sz="3200" dirty="0">
                <a:highlight>
                  <a:srgbClr val="FF00FF"/>
                </a:highlight>
              </a:rPr>
              <a:t> data mana yang </a:t>
            </a:r>
            <a:r>
              <a:rPr lang="en-ID" sz="3200" dirty="0" err="1">
                <a:highlight>
                  <a:srgbClr val="FF00FF"/>
                </a:highlight>
              </a:rPr>
              <a:t>akan</a:t>
            </a:r>
            <a:r>
              <a:rPr lang="en-ID" sz="3200" dirty="0">
                <a:highlight>
                  <a:srgbClr val="FF00FF"/>
                </a:highlight>
              </a:rPr>
              <a:t> </a:t>
            </a:r>
            <a:r>
              <a:rPr lang="en-ID" sz="3200" dirty="0" err="1">
                <a:highlight>
                  <a:srgbClr val="FF00FF"/>
                </a:highlight>
              </a:rPr>
              <a:t>dipakai</a:t>
            </a:r>
            <a:r>
              <a:rPr lang="en-ID" sz="3200" dirty="0">
                <a:highlight>
                  <a:srgbClr val="FF00FF"/>
                </a:highlight>
              </a:rPr>
              <a:t> (IFLS, BPJS </a:t>
            </a:r>
            <a:r>
              <a:rPr lang="en-ID" sz="3200" dirty="0" err="1">
                <a:highlight>
                  <a:srgbClr val="FF00FF"/>
                </a:highlight>
              </a:rPr>
              <a:t>Kesehatan</a:t>
            </a:r>
            <a:r>
              <a:rPr lang="en-ID" sz="3200" dirty="0">
                <a:highlight>
                  <a:srgbClr val="FF00FF"/>
                </a:highlight>
              </a:rPr>
              <a:t>, </a:t>
            </a:r>
            <a:r>
              <a:rPr lang="en-ID" sz="3200" dirty="0" err="1">
                <a:highlight>
                  <a:srgbClr val="FF00FF"/>
                </a:highlight>
              </a:rPr>
              <a:t>Sosial</a:t>
            </a:r>
            <a:r>
              <a:rPr lang="en-ID" sz="3200" dirty="0">
                <a:highlight>
                  <a:srgbClr val="FF00FF"/>
                </a:highlight>
              </a:rPr>
              <a:t> Media </a:t>
            </a:r>
            <a:r>
              <a:rPr lang="en-ID" sz="3200" dirty="0" err="1">
                <a:highlight>
                  <a:srgbClr val="FF00FF"/>
                </a:highlight>
              </a:rPr>
              <a:t>dll</a:t>
            </a:r>
            <a:r>
              <a:rPr lang="en-ID" sz="3200" dirty="0">
                <a:highlight>
                  <a:srgbClr val="FF00FF"/>
                </a:highlight>
              </a:rPr>
              <a:t>)</a:t>
            </a:r>
          </a:p>
          <a:p>
            <a:pPr marL="530225" indent="-514350">
              <a:buAutoNum type="arabicPeriod"/>
            </a:pPr>
            <a:endParaRPr lang="en-ID" dirty="0"/>
          </a:p>
          <a:p>
            <a:pPr marL="530225" indent="-514350">
              <a:buAutoNum type="arabicPeriod"/>
            </a:pPr>
            <a:endParaRPr lang="en-ID" dirty="0"/>
          </a:p>
          <a:p>
            <a:pPr marL="530225" indent="-51435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B58FA8-6570-B944-B02B-F2B170437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281B-C3BC-194E-A3C7-FBFF28B25D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38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BA42E-D5E8-A14C-8A39-D04F34AA0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9043" y="1253331"/>
            <a:ext cx="5851071" cy="435133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ID" i="1" dirty="0"/>
              <a:t>Despite frequent </a:t>
            </a:r>
            <a:r>
              <a:rPr lang="en-ID" i="1" dirty="0">
                <a:hlinkClick r:id="rId2"/>
              </a:rPr>
              <a:t>claims </a:t>
            </a:r>
            <a:r>
              <a:rPr lang="en-ID" i="1" dirty="0"/>
              <a:t>to the contrary, social media tools such as Twitter can be incredibly </a:t>
            </a:r>
            <a:r>
              <a:rPr lang="en-ID" i="1" dirty="0">
                <a:hlinkClick r:id="rId3"/>
              </a:rPr>
              <a:t>valuable </a:t>
            </a:r>
            <a:r>
              <a:rPr lang="en-ID" i="1" dirty="0"/>
              <a:t>for scholars. My own research (and years of personal experience) has shown that if properly used, Twitter makes it possible for scholars </a:t>
            </a:r>
            <a:r>
              <a:rPr lang="en-ID" i="1" dirty="0">
                <a:hlinkClick r:id="rId4"/>
              </a:rPr>
              <a:t>to follow along with cutting-edge research </a:t>
            </a:r>
            <a:r>
              <a:rPr lang="en-ID" i="1" dirty="0"/>
              <a:t>in their discipline as it is presented at conferences on the other side of the world, </a:t>
            </a:r>
            <a:r>
              <a:rPr lang="en-ID" i="1" dirty="0">
                <a:hlinkClick r:id="rId5"/>
              </a:rPr>
              <a:t>to directly share their expertise </a:t>
            </a:r>
            <a:r>
              <a:rPr lang="en-ID" i="1" dirty="0"/>
              <a:t>with policy makers and journalists, and </a:t>
            </a:r>
            <a:r>
              <a:rPr lang="en-ID" i="1" dirty="0">
                <a:hlinkClick r:id="rId6"/>
              </a:rPr>
              <a:t>to get feedback from expert peers </a:t>
            </a:r>
            <a:r>
              <a:rPr lang="en-ID" i="1" dirty="0"/>
              <a:t>as they work on their own research projects.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B0BECB-D98D-C949-8025-B930A5B48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281B-C3BC-194E-A3C7-FBFF28B25D15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1878BB-DD30-4540-8642-FA4590F93C36}"/>
              </a:ext>
            </a:extLst>
          </p:cNvPr>
          <p:cNvSpPr/>
          <p:nvPr/>
        </p:nvSpPr>
        <p:spPr>
          <a:xfrm>
            <a:off x="378050" y="5865371"/>
            <a:ext cx="12423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>
                <a:solidFill>
                  <a:srgbClr val="4D4D4D"/>
                </a:solidFill>
                <a:latin typeface="Helvetica Neue" panose="02000503000000020004" pitchFamily="2" charset="0"/>
              </a:rPr>
              <a:t>, . (2020). The Benefits of Twitter for Scientists. Retrieved Jul. 19, 2020 from https://</a:t>
            </a:r>
            <a:r>
              <a:rPr lang="en-ID" dirty="0" err="1">
                <a:solidFill>
                  <a:srgbClr val="4D4D4D"/>
                </a:solidFill>
                <a:latin typeface="Helvetica Neue" panose="02000503000000020004" pitchFamily="2" charset="0"/>
              </a:rPr>
              <a:t>www.americanscientist.org</a:t>
            </a:r>
            <a:r>
              <a:rPr lang="en-ID" dirty="0">
                <a:solidFill>
                  <a:srgbClr val="4D4D4D"/>
                </a:solidFill>
                <a:latin typeface="Helvetica Neue" panose="02000503000000020004" pitchFamily="2" charset="0"/>
              </a:rPr>
              <a:t>/blog/macroscope/the-benefits-of-twitter-for-scientists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5E2DB6-14CA-834E-9B27-1406D8E0FC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3521" y="1750000"/>
            <a:ext cx="3613150" cy="294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50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>
            <a:extLst>
              <a:ext uri="{FF2B5EF4-FFF2-40B4-BE49-F238E27FC236}">
                <a16:creationId xmlns:a16="http://schemas.microsoft.com/office/drawing/2014/main" id="{4E8EB614-4EB5-734E-A591-10F27B558C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4285" y="1178608"/>
            <a:ext cx="10515600" cy="686247"/>
          </a:xfrm>
        </p:spPr>
        <p:txBody>
          <a:bodyPr>
            <a:normAutofit fontScale="90000"/>
          </a:bodyPr>
          <a:lstStyle/>
          <a:p>
            <a:r>
              <a:rPr lang="en-US" altLang="en-US" b="1" dirty="0" err="1"/>
              <a:t>Tujuan</a:t>
            </a:r>
            <a:r>
              <a:rPr lang="en-US" altLang="en-US" b="1" dirty="0"/>
              <a:t> </a:t>
            </a:r>
            <a:r>
              <a:rPr lang="en-US" altLang="en-US" b="1" dirty="0" err="1"/>
              <a:t>Penelitian</a:t>
            </a:r>
            <a:r>
              <a:rPr lang="en-US" altLang="en-US" b="1" dirty="0"/>
              <a:t> </a:t>
            </a:r>
            <a:r>
              <a:rPr lang="en-US" altLang="en-US" b="1" dirty="0" err="1"/>
              <a:t>Empiris</a:t>
            </a:r>
            <a:r>
              <a:rPr lang="en-US" altLang="en-US" b="1" dirty="0"/>
              <a:t>
</a:t>
            </a:r>
            <a:endParaRPr lang="en-US" altLang="en-US" dirty="0"/>
          </a:p>
        </p:txBody>
      </p:sp>
      <p:sp>
        <p:nvSpPr>
          <p:cNvPr id="32771" name="Rectangle 1027">
            <a:extLst>
              <a:ext uri="{FF2B5EF4-FFF2-40B4-BE49-F238E27FC236}">
                <a16:creationId xmlns:a16="http://schemas.microsoft.com/office/drawing/2014/main" id="{88426FE8-51BC-1C49-9549-565EEB7532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
</a:t>
            </a:r>
            <a:r>
              <a:rPr lang="en-US" altLang="en-US" dirty="0" err="1"/>
              <a:t>Deskriptif</a:t>
            </a:r>
            <a:r>
              <a:rPr lang="en-US" altLang="en-US" dirty="0"/>
              <a:t> (</a:t>
            </a:r>
            <a:r>
              <a:rPr lang="en-US" altLang="en-US" dirty="0" err="1"/>
              <a:t>untuk</a:t>
            </a:r>
            <a:r>
              <a:rPr lang="en-US" altLang="en-US" dirty="0"/>
              <a:t> "</a:t>
            </a:r>
            <a:r>
              <a:rPr lang="en-US" altLang="en-US" dirty="0" err="1"/>
              <a:t>mendeskripsikan</a:t>
            </a:r>
            <a:r>
              <a:rPr lang="en-US" altLang="en-US" dirty="0"/>
              <a:t>")
Correlational (</a:t>
            </a:r>
            <a:r>
              <a:rPr lang="en-US" altLang="en-US" dirty="0" err="1"/>
              <a:t>untuk</a:t>
            </a:r>
            <a:r>
              <a:rPr lang="en-US" altLang="en-US" dirty="0"/>
              <a:t> "</a:t>
            </a:r>
            <a:r>
              <a:rPr lang="en-US" altLang="en-US" dirty="0" err="1"/>
              <a:t>memprediksi</a:t>
            </a:r>
            <a:r>
              <a:rPr lang="en-US" altLang="en-US" dirty="0"/>
              <a:t>") 
</a:t>
            </a:r>
            <a:r>
              <a:rPr lang="en-US" altLang="en-US" dirty="0" err="1"/>
              <a:t>Kausal</a:t>
            </a:r>
            <a:r>
              <a:rPr lang="en-US" altLang="en-US" dirty="0"/>
              <a:t> (</a:t>
            </a:r>
            <a:r>
              <a:rPr lang="en-US" altLang="en-US" dirty="0" err="1"/>
              <a:t>kausalitas</a:t>
            </a:r>
            <a:r>
              <a:rPr lang="en-US" altLang="en-US" dirty="0"/>
              <a:t>, </a:t>
            </a:r>
            <a:r>
              <a:rPr lang="en-US" altLang="en-US" dirty="0" err="1"/>
              <a:t>menjelaskan</a:t>
            </a:r>
            <a:r>
              <a:rPr lang="en-US" altLang="en-US" dirty="0"/>
              <a:t> “</a:t>
            </a:r>
            <a:r>
              <a:rPr lang="en-US" altLang="en-US" dirty="0" err="1"/>
              <a:t>sebab</a:t>
            </a:r>
            <a:r>
              <a:rPr lang="en-US" altLang="en-US" dirty="0"/>
              <a:t>")
</a:t>
            </a:r>
            <a:r>
              <a:rPr lang="en-US" altLang="en-US" dirty="0" err="1"/>
              <a:t>Eksperimental</a:t>
            </a:r>
            <a:r>
              <a:rPr lang="en-US" altLang="en-US" dirty="0"/>
              <a:t> 
</a:t>
            </a:r>
            <a:r>
              <a:rPr lang="en-US" altLang="en-US" dirty="0" err="1"/>
              <a:t>Perbandingan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8815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xt" id="{5728EB8D-EC13-C640-84FC-10D179899F01}" vid="{645A7C2F-1DC1-9542-86FF-DB9410CF2F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331</TotalTime>
  <Words>1194</Words>
  <Application>Microsoft Macintosh PowerPoint</Application>
  <PresentationFormat>Widescreen</PresentationFormat>
  <Paragraphs>109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Helvetica Neue</vt:lpstr>
      <vt:lpstr>Office Theme</vt:lpstr>
      <vt:lpstr>Menulis Artikel di Jurnal Ilmiah  Bagi Mahasiswa</vt:lpstr>
      <vt:lpstr>Mengapa?</vt:lpstr>
      <vt:lpstr>Istilah yang perlu dikenali</vt:lpstr>
      <vt:lpstr>Proses Kreatif Sebelum Menulis Artikel Ilmiah</vt:lpstr>
      <vt:lpstr>Letupkan Ide…</vt:lpstr>
      <vt:lpstr>Pahami Posisi Awal Anda  Sebelum Menulis</vt:lpstr>
      <vt:lpstr>Jika saya,…</vt:lpstr>
      <vt:lpstr>PowerPoint Presentation</vt:lpstr>
      <vt:lpstr>Tujuan Penelitian Empiris
</vt:lpstr>
      <vt:lpstr>Mari Kita Siapkan Manuskrip…</vt:lpstr>
      <vt:lpstr>PowerPoint Presentation</vt:lpstr>
      <vt:lpstr>Setelah Memahami aIMRAD…</vt:lpstr>
      <vt:lpstr>Outline/Kerangka bisa seperti ini…</vt:lpstr>
      <vt:lpstr>Penjelasan aIMRAD seperti ini…</vt:lpstr>
      <vt:lpstr>Judul</vt:lpstr>
      <vt:lpstr>Abstrak</vt:lpstr>
      <vt:lpstr>Pengantar/Pendahuluan</vt:lpstr>
      <vt:lpstr>Metode</vt:lpstr>
      <vt:lpstr>Hasil</vt:lpstr>
      <vt:lpstr>Diskusi/Kesimpulan</vt:lpstr>
      <vt:lpstr>Referensi</vt:lpstr>
      <vt:lpstr>PowerPoint Presentation</vt:lpstr>
      <vt:lpstr>Terimakasih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Menulis Artikel yang Baik  untuk Publikasi Ilmiah Writing a good articles for scientific publication</dc:title>
  <dc:creator>Ilham Akhsanu Ridlo</dc:creator>
  <cp:lastModifiedBy>Ilham Akhsanu Ridlo</cp:lastModifiedBy>
  <cp:revision>26</cp:revision>
  <dcterms:created xsi:type="dcterms:W3CDTF">2020-07-19T09:36:03Z</dcterms:created>
  <dcterms:modified xsi:type="dcterms:W3CDTF">2020-07-19T15:07:07Z</dcterms:modified>
</cp:coreProperties>
</file>